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0"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49CC98CA-F4D5-4131-8402-160B94F8FF36}" type="datetimeFigureOut">
              <a:rPr lang="fr-FR" smtClean="0"/>
              <a:t>08/10/2014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499745-5F68-4C87-9524-18DE39F1CB3F}" type="slidenum">
              <a:rPr lang="fr-FR" smtClean="0"/>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9CC98CA-F4D5-4131-8402-160B94F8FF36}" type="datetimeFigureOut">
              <a:rPr lang="fr-FR" smtClean="0"/>
              <a:t>08/10/2014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499745-5F68-4C87-9524-18DE39F1CB3F}"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49CC98CA-F4D5-4131-8402-160B94F8FF36}" type="datetimeFigureOut">
              <a:rPr lang="fr-FR" smtClean="0"/>
              <a:t>08/10/2014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499745-5F68-4C87-9524-18DE39F1CB3F}"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9CC98CA-F4D5-4131-8402-160B94F8FF36}" type="datetimeFigureOut">
              <a:rPr lang="fr-FR" smtClean="0"/>
              <a:t>08/10/2014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499745-5F68-4C87-9524-18DE39F1CB3F}"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49CC98CA-F4D5-4131-8402-160B94F8FF36}" type="datetimeFigureOut">
              <a:rPr lang="fr-FR" smtClean="0"/>
              <a:t>08/10/2014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6499745-5F68-4C87-9524-18DE39F1CB3F}" type="slidenum">
              <a:rPr lang="fr-FR" smtClean="0"/>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9CC98CA-F4D5-4131-8402-160B94F8FF36}" type="datetimeFigureOut">
              <a:rPr lang="fr-FR" smtClean="0"/>
              <a:t>08/10/2014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499745-5F68-4C87-9524-18DE39F1CB3F}" type="slidenum">
              <a:rPr lang="fr-FR" smtClean="0"/>
              <a:t>‹N°›</a:t>
            </a:fld>
            <a:endParaRPr lang="fr-FR"/>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9CC98CA-F4D5-4131-8402-160B94F8FF36}" type="datetimeFigureOut">
              <a:rPr lang="fr-FR" smtClean="0"/>
              <a:t>08/10/2014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6499745-5F68-4C87-9524-18DE39F1CB3F}"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49CC98CA-F4D5-4131-8402-160B94F8FF36}" type="datetimeFigureOut">
              <a:rPr lang="fr-FR" smtClean="0"/>
              <a:t>08/10/2014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6499745-5F68-4C87-9524-18DE39F1CB3F}"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C98CA-F4D5-4131-8402-160B94F8FF36}" type="datetimeFigureOut">
              <a:rPr lang="fr-FR" smtClean="0"/>
              <a:t>08/10/2014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6499745-5F68-4C87-9524-18DE39F1CB3F}"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49CC98CA-F4D5-4131-8402-160B94F8FF36}" type="datetimeFigureOut">
              <a:rPr lang="fr-FR" smtClean="0"/>
              <a:t>08/10/2014</a:t>
            </a:fld>
            <a:endParaRPr lang="fr-F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6499745-5F68-4C87-9524-18DE39F1CB3F}"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49CC98CA-F4D5-4131-8402-160B94F8FF36}" type="datetimeFigureOut">
              <a:rPr lang="fr-FR" smtClean="0"/>
              <a:t>08/10/2014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6499745-5F68-4C87-9524-18DE39F1CB3F}"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49CC98CA-F4D5-4131-8402-160B94F8FF36}" type="datetimeFigureOut">
              <a:rPr lang="fr-FR" smtClean="0"/>
              <a:t>08/10/2014</a:t>
            </a:fld>
            <a:endParaRPr lang="fr-F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fr-F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6499745-5F68-4C87-9524-18DE39F1CB3F}"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A2M0394.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A2M0499.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A2F0699.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a:t>
            </a:r>
            <a:r>
              <a:rPr lang="fr-FR" dirty="0"/>
              <a:t>é</a:t>
            </a:r>
            <a:r>
              <a:rPr lang="fr-FR" dirty="0" smtClean="0"/>
              <a:t>quipement de protection individuelle</a:t>
            </a:r>
            <a:endParaRPr lang="fr-FR" dirty="0"/>
          </a:p>
        </p:txBody>
      </p:sp>
      <p:sp>
        <p:nvSpPr>
          <p:cNvPr id="3" name="Sous-titre 2"/>
          <p:cNvSpPr>
            <a:spLocks noGrp="1"/>
          </p:cNvSpPr>
          <p:nvPr>
            <p:ph type="subTitle" idx="1"/>
          </p:nvPr>
        </p:nvSpPr>
        <p:spPr/>
        <p:txBody>
          <a:bodyPr/>
          <a:lstStyle/>
          <a:p>
            <a:r>
              <a:rPr lang="fr-FR" dirty="0" smtClean="0"/>
              <a:t>Travail en hauteur</a:t>
            </a:r>
            <a:endParaRPr lang="fr-FR" dirty="0"/>
          </a:p>
        </p:txBody>
      </p:sp>
      <p:pic>
        <p:nvPicPr>
          <p:cNvPr id="10242" name="Picture 2" descr="http://www.iris-st.org/upload/image/5%20Boite%20a%20outils/Image-pour-fiche-EP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0036" y="3861048"/>
            <a:ext cx="3920436" cy="2621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472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gants de protection</a:t>
            </a:r>
            <a:endParaRPr lang="fr-FR" dirty="0"/>
          </a:p>
        </p:txBody>
      </p:sp>
      <p:sp>
        <p:nvSpPr>
          <p:cNvPr id="3" name="Espace réservé du contenu 2"/>
          <p:cNvSpPr>
            <a:spLocks noGrp="1"/>
          </p:cNvSpPr>
          <p:nvPr>
            <p:ph idx="1"/>
          </p:nvPr>
        </p:nvSpPr>
        <p:spPr>
          <a:xfrm>
            <a:off x="822960" y="1100629"/>
            <a:ext cx="4109080" cy="600180"/>
          </a:xfrm>
        </p:spPr>
        <p:txBody>
          <a:bodyPr>
            <a:normAutofit/>
          </a:bodyPr>
          <a:lstStyle/>
          <a:p>
            <a:r>
              <a:rPr lang="fr-FR" altLang="fr-FR" sz="1800" dirty="0" smtClean="0">
                <a:solidFill>
                  <a:schemeClr val="bg2"/>
                </a:solidFill>
                <a:latin typeface="Times New Roman" pitchFamily="18" charset="0"/>
                <a:cs typeface="Times New Roman" pitchFamily="18" charset="0"/>
                <a:hlinkClick r:id="rId2" action="ppaction://hlinkfile"/>
              </a:rPr>
              <a:t>Fiche A2M0394 OPPBTP</a:t>
            </a:r>
            <a:endParaRPr lang="fr-FR" altLang="fr-FR" sz="1800" dirty="0">
              <a:solidFill>
                <a:schemeClr val="bg2"/>
              </a:solidFill>
              <a:latin typeface="Times New Roman" pitchFamily="18" charset="0"/>
              <a:cs typeface="Times New Roman" pitchFamily="18" charset="0"/>
            </a:endParaRPr>
          </a:p>
          <a:p>
            <a:endParaRPr lang="fr-FR" dirty="0"/>
          </a:p>
        </p:txBody>
      </p:sp>
      <p:pic>
        <p:nvPicPr>
          <p:cNvPr id="4" name="Picture 14" descr="258_image0"/>
          <p:cNvPicPr>
            <a:picLocks noChangeAspect="1" noChangeArrowheads="1"/>
          </p:cNvPicPr>
          <p:nvPr/>
        </p:nvPicPr>
        <p:blipFill>
          <a:blip r:embed="rId3">
            <a:extLst>
              <a:ext uri="{28A0092B-C50C-407E-A947-70E740481C1C}">
                <a14:useLocalDpi xmlns:a14="http://schemas.microsoft.com/office/drawing/2010/main" val="0"/>
              </a:ext>
            </a:extLst>
          </a:blip>
          <a:srcRect b="6360"/>
          <a:stretch>
            <a:fillRect/>
          </a:stretch>
        </p:blipFill>
        <p:spPr>
          <a:xfrm>
            <a:off x="2987824" y="1988840"/>
            <a:ext cx="3455987" cy="2700338"/>
          </a:xfrm>
          <a:prstGeom prst="rect">
            <a:avLst/>
          </a:prstGeom>
          <a:noFill/>
        </p:spPr>
      </p:pic>
    </p:spTree>
    <p:extLst>
      <p:ext uri="{BB962C8B-B14F-4D97-AF65-F5344CB8AC3E}">
        <p14:creationId xmlns:p14="http://schemas.microsoft.com/office/powerpoint/2010/main" val="1072044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durée de vie du matériel</a:t>
            </a:r>
            <a:endParaRPr lang="fr-FR" dirty="0"/>
          </a:p>
        </p:txBody>
      </p:sp>
      <p:sp>
        <p:nvSpPr>
          <p:cNvPr id="3" name="Espace réservé du contenu 2"/>
          <p:cNvSpPr>
            <a:spLocks noGrp="1"/>
          </p:cNvSpPr>
          <p:nvPr>
            <p:ph idx="1"/>
          </p:nvPr>
        </p:nvSpPr>
        <p:spPr>
          <a:xfrm>
            <a:off x="822960" y="1100629"/>
            <a:ext cx="4181088" cy="528172"/>
          </a:xfrm>
        </p:spPr>
        <p:txBody>
          <a:bodyPr>
            <a:normAutofit/>
          </a:bodyPr>
          <a:lstStyle/>
          <a:p>
            <a:r>
              <a:rPr lang="fr-FR" altLang="fr-FR" sz="1800" dirty="0" smtClean="0">
                <a:solidFill>
                  <a:schemeClr val="bg2"/>
                </a:solidFill>
                <a:latin typeface="Times New Roman" pitchFamily="18" charset="0"/>
                <a:cs typeface="Times New Roman" pitchFamily="18" charset="0"/>
                <a:hlinkClick r:id="rId2" action="ppaction://hlinkfile"/>
              </a:rPr>
              <a:t>Fiche A2M0499 OPPBTP</a:t>
            </a:r>
            <a:endParaRPr lang="fr-FR" dirty="0"/>
          </a:p>
        </p:txBody>
      </p:sp>
      <p:pic>
        <p:nvPicPr>
          <p:cNvPr id="3074" name="Picture 2" descr="http://www.matieres.fr/formation_img/travaux_en_hauteur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4338" y="1556792"/>
            <a:ext cx="4512501" cy="338437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23528" y="1556792"/>
            <a:ext cx="3816424" cy="3539430"/>
          </a:xfrm>
          <a:prstGeom prst="rect">
            <a:avLst/>
          </a:prstGeom>
          <a:noFill/>
        </p:spPr>
        <p:txBody>
          <a:bodyPr wrap="square" rtlCol="0">
            <a:spAutoFit/>
          </a:bodyPr>
          <a:lstStyle/>
          <a:p>
            <a:r>
              <a:rPr lang="fr-FR" sz="1600" b="1" dirty="0" smtClean="0"/>
              <a:t>Harnais, longes, sangles, cordes... Les fabricants nous disent que la durée de vie est variable en fonction des conditions d'utilisation, de l'environnement (Produits chimique, UV, frottements etc...). On le comprend très bien.</a:t>
            </a:r>
          </a:p>
          <a:p>
            <a:r>
              <a:rPr lang="fr-FR" sz="1600" b="1" dirty="0" smtClean="0"/>
              <a:t>Mais dans des conditions de faible utilisation, certains proposent une durée de vie de 10 ans, d'autres de 7 ans et d'autres s'insurgent, voyant une limite absolument indépassable à 5 ans.</a:t>
            </a:r>
          </a:p>
          <a:p>
            <a:r>
              <a:rPr lang="fr-FR" sz="1600" b="1" dirty="0" smtClean="0"/>
              <a:t>Une longe sans absorbeur n'est pas faite pour réceptionner une chute (donc un choc). </a:t>
            </a:r>
            <a:endParaRPr lang="fr-FR" sz="1600" b="1" dirty="0"/>
          </a:p>
        </p:txBody>
      </p:sp>
    </p:spTree>
    <p:extLst>
      <p:ext uri="{BB962C8B-B14F-4D97-AF65-F5344CB8AC3E}">
        <p14:creationId xmlns:p14="http://schemas.microsoft.com/office/powerpoint/2010/main" val="3483963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365760"/>
            <a:ext cx="4757152" cy="548640"/>
          </a:xfrm>
        </p:spPr>
        <p:txBody>
          <a:bodyPr/>
          <a:lstStyle/>
          <a:p>
            <a:r>
              <a:rPr lang="fr-FR" dirty="0" smtClean="0"/>
              <a:t>Travailler en sécurité</a:t>
            </a:r>
            <a:endParaRPr lang="fr-FR" dirty="0"/>
          </a:p>
        </p:txBody>
      </p:sp>
      <p:sp>
        <p:nvSpPr>
          <p:cNvPr id="3" name="Espace réservé du contenu 2"/>
          <p:cNvSpPr>
            <a:spLocks noGrp="1"/>
          </p:cNvSpPr>
          <p:nvPr>
            <p:ph idx="1"/>
          </p:nvPr>
        </p:nvSpPr>
        <p:spPr>
          <a:xfrm>
            <a:off x="395536" y="1124744"/>
            <a:ext cx="3677032" cy="3579849"/>
          </a:xfrm>
        </p:spPr>
        <p:txBody>
          <a:bodyPr/>
          <a:lstStyle/>
          <a:p>
            <a:r>
              <a:rPr lang="fr-FR" dirty="0" smtClean="0"/>
              <a:t>	Après </a:t>
            </a:r>
            <a:r>
              <a:rPr lang="fr-FR" dirty="0"/>
              <a:t>la vérification du matériel, se munir des E.P.I  complet au montage d’échafaudage.</a:t>
            </a:r>
          </a:p>
          <a:p>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251"/>
          <a:stretch/>
        </p:blipFill>
        <p:spPr>
          <a:xfrm>
            <a:off x="4716016" y="836712"/>
            <a:ext cx="4182284" cy="5860222"/>
          </a:xfrm>
          <a:prstGeom prst="rect">
            <a:avLst/>
          </a:prstGeom>
        </p:spPr>
      </p:pic>
    </p:spTree>
    <p:extLst>
      <p:ext uri="{BB962C8B-B14F-4D97-AF65-F5344CB8AC3E}">
        <p14:creationId xmlns:p14="http://schemas.microsoft.com/office/powerpoint/2010/main" val="11839096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casque avec jugulaire</a:t>
            </a:r>
            <a:endParaRPr lang="fr-FR" dirty="0"/>
          </a:p>
        </p:txBody>
      </p:sp>
      <p:sp>
        <p:nvSpPr>
          <p:cNvPr id="5" name="Espace réservé du contenu 4"/>
          <p:cNvSpPr>
            <a:spLocks noGrp="1"/>
          </p:cNvSpPr>
          <p:nvPr>
            <p:ph idx="1"/>
          </p:nvPr>
        </p:nvSpPr>
        <p:spPr>
          <a:xfrm>
            <a:off x="822960" y="1100629"/>
            <a:ext cx="7520940" cy="600180"/>
          </a:xfrm>
        </p:spPr>
        <p:txBody>
          <a:bodyPr/>
          <a:lstStyle/>
          <a:p>
            <a:r>
              <a:rPr lang="fr-FR" dirty="0" smtClean="0"/>
              <a:t>Le port du casque est obligatoire</a:t>
            </a:r>
            <a:endParaRPr lang="fr-FR" dirty="0"/>
          </a:p>
        </p:txBody>
      </p:sp>
      <p:pic>
        <p:nvPicPr>
          <p:cNvPr id="1030" name="Picture 6" descr="Casque VERTEX Best"/>
          <p:cNvPicPr>
            <a:picLocks noChangeAspect="1" noChangeArrowheads="1"/>
          </p:cNvPicPr>
          <p:nvPr/>
        </p:nvPicPr>
        <p:blipFill>
          <a:blip r:embed="rId2">
            <a:clrChange>
              <a:clrFrom>
                <a:srgbClr val="F4F4F4"/>
              </a:clrFrom>
              <a:clrTo>
                <a:srgbClr val="F4F4F4">
                  <a:alpha val="0"/>
                </a:srgbClr>
              </a:clrTo>
            </a:clrChange>
            <a:extLst>
              <a:ext uri="{28A0092B-C50C-407E-A947-70E740481C1C}">
                <a14:useLocalDpi xmlns:a14="http://schemas.microsoft.com/office/drawing/2010/main" val="0"/>
              </a:ext>
            </a:extLst>
          </a:blip>
          <a:srcRect/>
          <a:stretch>
            <a:fillRect/>
          </a:stretch>
        </p:blipFill>
        <p:spPr bwMode="auto">
          <a:xfrm>
            <a:off x="4626226" y="764704"/>
            <a:ext cx="4104456" cy="410445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iris-st.org/upload/image/2%20Risques/Chutes/chutes.jpg"/>
          <p:cNvPicPr>
            <a:picLocks noChangeAspect="1" noChangeArrowheads="1"/>
          </p:cNvPicPr>
          <p:nvPr/>
        </p:nvPicPr>
        <p:blipFill rotWithShape="1">
          <a:blip r:embed="rId3">
            <a:extLst>
              <a:ext uri="{28A0092B-C50C-407E-A947-70E740481C1C}">
                <a14:useLocalDpi xmlns:a14="http://schemas.microsoft.com/office/drawing/2010/main" val="0"/>
              </a:ext>
            </a:extLst>
          </a:blip>
          <a:srcRect l="33380" r="38175" b="8566"/>
          <a:stretch/>
        </p:blipFill>
        <p:spPr bwMode="auto">
          <a:xfrm>
            <a:off x="1259632" y="1556792"/>
            <a:ext cx="2385662" cy="3186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4851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harnais </a:t>
            </a:r>
            <a:r>
              <a:rPr lang="fr-FR" dirty="0" err="1" smtClean="0"/>
              <a:t>anti-chute</a:t>
            </a:r>
            <a:r>
              <a:rPr lang="fr-FR" dirty="0" smtClean="0"/>
              <a:t/>
            </a:r>
            <a:br>
              <a:rPr lang="fr-FR" dirty="0" smtClean="0"/>
            </a:br>
            <a:r>
              <a:rPr lang="fr-FR" cap="none" dirty="0" smtClean="0"/>
              <a:t>Norme</a:t>
            </a:r>
            <a:r>
              <a:rPr lang="fr-FR" dirty="0" smtClean="0"/>
              <a:t>  EN 361</a:t>
            </a:r>
            <a:endParaRPr lang="fr-FR" dirty="0"/>
          </a:p>
        </p:txBody>
      </p:sp>
      <p:sp>
        <p:nvSpPr>
          <p:cNvPr id="3" name="Espace réservé du contenu 2"/>
          <p:cNvSpPr>
            <a:spLocks noGrp="1"/>
          </p:cNvSpPr>
          <p:nvPr>
            <p:ph idx="1"/>
          </p:nvPr>
        </p:nvSpPr>
        <p:spPr>
          <a:xfrm>
            <a:off x="822960" y="1495059"/>
            <a:ext cx="5476531" cy="3579849"/>
          </a:xfrm>
        </p:spPr>
        <p:txBody>
          <a:bodyPr/>
          <a:lstStyle/>
          <a:p>
            <a:r>
              <a:rPr lang="fr-FR" dirty="0" smtClean="0"/>
              <a:t>Selon </a:t>
            </a:r>
            <a:r>
              <a:rPr lang="fr-FR" dirty="0"/>
              <a:t>les principes adoptés par les normes européennes, une chute sera arrêtée plus efficacement par un accrochage dorsal ou sternal (et non pas ventral). </a:t>
            </a:r>
          </a:p>
          <a:p>
            <a:endParaRPr lang="fr-FR" dirty="0"/>
          </a:p>
          <a:p>
            <a:r>
              <a:rPr lang="fr-FR" dirty="0"/>
              <a:t>Le choc sera mieux accepté, en particulier lors d'une chute sur le dos et le chuteur ne sera pas évacué s'il chute tête première. </a:t>
            </a:r>
          </a:p>
          <a:p>
            <a:r>
              <a:rPr lang="fr-FR" dirty="0"/>
              <a:t>À l'issue de la chute le corps inerte doit être maintenu afin de supporter les accrochages dorsaux et/ou sternaux. Les harnais antichute doivent avoir une paire de bretelles. </a:t>
            </a:r>
          </a:p>
          <a:p>
            <a:r>
              <a:rPr lang="fr-FR" dirty="0"/>
              <a:t>Ils répondent à la norme européenne EN 361. </a:t>
            </a:r>
          </a:p>
          <a:p>
            <a:endParaRPr lang="fr-FR" dirty="0"/>
          </a:p>
        </p:txBody>
      </p:sp>
      <p:pic>
        <p:nvPicPr>
          <p:cNvPr id="4" name="Imag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72200" y="692696"/>
            <a:ext cx="2846064" cy="3277286"/>
          </a:xfrm>
          <a:prstGeom prst="rect">
            <a:avLst/>
          </a:prstGeom>
        </p:spPr>
      </p:pic>
    </p:spTree>
    <p:extLst>
      <p:ext uri="{BB962C8B-B14F-4D97-AF65-F5344CB8AC3E}">
        <p14:creationId xmlns:p14="http://schemas.microsoft.com/office/powerpoint/2010/main" val="3384426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2960" y="365760"/>
            <a:ext cx="5837272" cy="548640"/>
          </a:xfrm>
        </p:spPr>
        <p:txBody>
          <a:bodyPr/>
          <a:lstStyle/>
          <a:p>
            <a:r>
              <a:rPr lang="fr-FR" dirty="0" smtClean="0"/>
              <a:t>CONSTITUTION</a:t>
            </a:r>
            <a:endParaRPr lang="fr-FR" dirty="0"/>
          </a:p>
        </p:txBody>
      </p:sp>
      <p:sp>
        <p:nvSpPr>
          <p:cNvPr id="3" name="Espace réservé du contenu 2"/>
          <p:cNvSpPr>
            <a:spLocks noGrp="1"/>
          </p:cNvSpPr>
          <p:nvPr>
            <p:ph idx="1"/>
          </p:nvPr>
        </p:nvSpPr>
        <p:spPr>
          <a:xfrm>
            <a:off x="822960" y="1100628"/>
            <a:ext cx="3516925" cy="2832428"/>
          </a:xfrm>
        </p:spPr>
        <p:txBody>
          <a:bodyPr>
            <a:normAutofit/>
          </a:bodyPr>
          <a:lstStyle/>
          <a:p>
            <a:pPr>
              <a:buFont typeface="Arial" panose="020B0604020202020204" pitchFamily="34" charset="0"/>
              <a:buChar char="•"/>
            </a:pPr>
            <a:r>
              <a:rPr lang="fr-FR" dirty="0"/>
              <a:t>Une paire de bretelles. </a:t>
            </a:r>
          </a:p>
          <a:p>
            <a:pPr>
              <a:buFont typeface="Arial" panose="020B0604020202020204" pitchFamily="34" charset="0"/>
              <a:buChar char="•"/>
            </a:pPr>
            <a:r>
              <a:rPr lang="fr-FR" dirty="0" smtClean="0"/>
              <a:t>Un accrochage dorsal et/ou un accrochage sternal. </a:t>
            </a:r>
          </a:p>
          <a:p>
            <a:pPr>
              <a:buFont typeface="Arial" panose="020B0604020202020204" pitchFamily="34" charset="0"/>
              <a:buChar char="•"/>
            </a:pPr>
            <a:r>
              <a:rPr lang="fr-FR" dirty="0" smtClean="0"/>
              <a:t>Une </a:t>
            </a:r>
            <a:r>
              <a:rPr lang="fr-FR" dirty="0"/>
              <a:t>paire de cuissardes. </a:t>
            </a:r>
          </a:p>
          <a:p>
            <a:pPr>
              <a:buFont typeface="Arial" panose="020B0604020202020204" pitchFamily="34" charset="0"/>
              <a:buChar char="•"/>
            </a:pPr>
            <a:r>
              <a:rPr lang="fr-FR" dirty="0"/>
              <a:t>Des boucles de réglages. </a:t>
            </a:r>
          </a:p>
          <a:p>
            <a:pPr>
              <a:buFont typeface="Arial" panose="020B0604020202020204" pitchFamily="34" charset="0"/>
              <a:buChar char="•"/>
            </a:pPr>
            <a:r>
              <a:rPr lang="fr-FR" dirty="0"/>
              <a:t>Pas de ceinture. </a:t>
            </a:r>
            <a:endParaRPr lang="fr-FR" dirty="0" smtClean="0"/>
          </a:p>
          <a:p>
            <a:pPr>
              <a:buFont typeface="Arial" panose="020B0604020202020204" pitchFamily="34" charset="0"/>
              <a:buChar char="•"/>
            </a:pPr>
            <a:endParaRPr lang="fr-FR" dirty="0"/>
          </a:p>
          <a:p>
            <a:r>
              <a:rPr lang="fr-FR" b="0" dirty="0" smtClean="0"/>
              <a:t>	</a:t>
            </a:r>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476672"/>
            <a:ext cx="3900202" cy="3744416"/>
          </a:xfrm>
          <a:prstGeom prst="rect">
            <a:avLst/>
          </a:prstGeom>
        </p:spPr>
      </p:pic>
      <p:sp>
        <p:nvSpPr>
          <p:cNvPr id="5" name="ZoneTexte 4"/>
          <p:cNvSpPr txBox="1"/>
          <p:nvPr/>
        </p:nvSpPr>
        <p:spPr>
          <a:xfrm>
            <a:off x="4357599" y="1196752"/>
            <a:ext cx="1296144" cy="276999"/>
          </a:xfrm>
          <a:prstGeom prst="rect">
            <a:avLst/>
          </a:prstGeom>
          <a:solidFill>
            <a:schemeClr val="bg1"/>
          </a:solidFill>
        </p:spPr>
        <p:txBody>
          <a:bodyPr wrap="square" rtlCol="0">
            <a:spAutoFit/>
          </a:bodyPr>
          <a:lstStyle/>
          <a:p>
            <a:r>
              <a:rPr lang="fr-FR" sz="1200" b="1" dirty="0" smtClean="0"/>
              <a:t>Ancrage dorsal</a:t>
            </a:r>
            <a:endParaRPr lang="fr-FR" sz="1200" b="1" dirty="0"/>
          </a:p>
        </p:txBody>
      </p:sp>
      <p:sp>
        <p:nvSpPr>
          <p:cNvPr id="11" name="ZoneTexte 10"/>
          <p:cNvSpPr txBox="1"/>
          <p:nvPr/>
        </p:nvSpPr>
        <p:spPr>
          <a:xfrm>
            <a:off x="4339885" y="1632613"/>
            <a:ext cx="1296144" cy="461665"/>
          </a:xfrm>
          <a:prstGeom prst="rect">
            <a:avLst/>
          </a:prstGeom>
          <a:solidFill>
            <a:schemeClr val="bg1"/>
          </a:solidFill>
        </p:spPr>
        <p:txBody>
          <a:bodyPr wrap="square" rtlCol="0">
            <a:spAutoFit/>
          </a:bodyPr>
          <a:lstStyle/>
          <a:p>
            <a:r>
              <a:rPr lang="fr-FR" sz="1200" b="1" dirty="0" smtClean="0"/>
              <a:t>Coutures de sécurité</a:t>
            </a:r>
            <a:endParaRPr lang="fr-FR" sz="1200" b="1" dirty="0"/>
          </a:p>
        </p:txBody>
      </p:sp>
      <p:sp>
        <p:nvSpPr>
          <p:cNvPr id="12" name="ZoneTexte 11"/>
          <p:cNvSpPr txBox="1"/>
          <p:nvPr/>
        </p:nvSpPr>
        <p:spPr>
          <a:xfrm>
            <a:off x="4357599" y="2575937"/>
            <a:ext cx="1296144" cy="461665"/>
          </a:xfrm>
          <a:prstGeom prst="rect">
            <a:avLst/>
          </a:prstGeom>
          <a:solidFill>
            <a:schemeClr val="bg1"/>
          </a:solidFill>
        </p:spPr>
        <p:txBody>
          <a:bodyPr wrap="square" rtlCol="0">
            <a:spAutoFit/>
          </a:bodyPr>
          <a:lstStyle/>
          <a:p>
            <a:r>
              <a:rPr lang="fr-FR" sz="1200" b="1" dirty="0" smtClean="0"/>
              <a:t>Anneau porte-outil</a:t>
            </a:r>
            <a:endParaRPr lang="fr-FR" sz="1200" b="1" dirty="0"/>
          </a:p>
        </p:txBody>
      </p:sp>
      <p:sp>
        <p:nvSpPr>
          <p:cNvPr id="13" name="ZoneTexte 12"/>
          <p:cNvSpPr txBox="1"/>
          <p:nvPr/>
        </p:nvSpPr>
        <p:spPr>
          <a:xfrm>
            <a:off x="4379303" y="3429000"/>
            <a:ext cx="1296144" cy="461665"/>
          </a:xfrm>
          <a:prstGeom prst="rect">
            <a:avLst/>
          </a:prstGeom>
          <a:solidFill>
            <a:schemeClr val="bg1"/>
          </a:solidFill>
        </p:spPr>
        <p:txBody>
          <a:bodyPr wrap="square" rtlCol="0">
            <a:spAutoFit/>
          </a:bodyPr>
          <a:lstStyle/>
          <a:p>
            <a:r>
              <a:rPr lang="fr-FR" sz="1200" b="1" dirty="0" smtClean="0"/>
              <a:t>Sangle sous-fessière</a:t>
            </a:r>
            <a:endParaRPr lang="fr-FR" sz="1200" b="1" dirty="0"/>
          </a:p>
        </p:txBody>
      </p:sp>
      <p:sp>
        <p:nvSpPr>
          <p:cNvPr id="14" name="ZoneTexte 13"/>
          <p:cNvSpPr txBox="1"/>
          <p:nvPr/>
        </p:nvSpPr>
        <p:spPr>
          <a:xfrm>
            <a:off x="7596336" y="847745"/>
            <a:ext cx="1296144" cy="276999"/>
          </a:xfrm>
          <a:prstGeom prst="rect">
            <a:avLst/>
          </a:prstGeom>
          <a:solidFill>
            <a:schemeClr val="bg1"/>
          </a:solidFill>
        </p:spPr>
        <p:txBody>
          <a:bodyPr wrap="square" rtlCol="0">
            <a:spAutoFit/>
          </a:bodyPr>
          <a:lstStyle/>
          <a:p>
            <a:r>
              <a:rPr lang="fr-FR" sz="1200" b="1" dirty="0" smtClean="0"/>
              <a:t>Bretelles </a:t>
            </a:r>
            <a:endParaRPr lang="fr-FR" sz="1200" b="1" dirty="0"/>
          </a:p>
        </p:txBody>
      </p:sp>
      <p:sp>
        <p:nvSpPr>
          <p:cNvPr id="15" name="ZoneTexte 14"/>
          <p:cNvSpPr txBox="1"/>
          <p:nvPr/>
        </p:nvSpPr>
        <p:spPr>
          <a:xfrm>
            <a:off x="7596336" y="1586446"/>
            <a:ext cx="1296144" cy="276999"/>
          </a:xfrm>
          <a:prstGeom prst="rect">
            <a:avLst/>
          </a:prstGeom>
          <a:solidFill>
            <a:schemeClr val="bg1"/>
          </a:solidFill>
        </p:spPr>
        <p:txBody>
          <a:bodyPr wrap="square" rtlCol="0">
            <a:spAutoFit/>
          </a:bodyPr>
          <a:lstStyle/>
          <a:p>
            <a:r>
              <a:rPr lang="fr-FR" sz="1200" b="1" dirty="0" smtClean="0"/>
              <a:t>Ancrage sternal</a:t>
            </a:r>
            <a:endParaRPr lang="fr-FR" sz="1200" b="1" dirty="0"/>
          </a:p>
        </p:txBody>
      </p:sp>
      <p:sp>
        <p:nvSpPr>
          <p:cNvPr id="16" name="ZoneTexte 15"/>
          <p:cNvSpPr txBox="1"/>
          <p:nvPr/>
        </p:nvSpPr>
        <p:spPr>
          <a:xfrm>
            <a:off x="7596336" y="2132856"/>
            <a:ext cx="1296144" cy="276999"/>
          </a:xfrm>
          <a:prstGeom prst="rect">
            <a:avLst/>
          </a:prstGeom>
          <a:solidFill>
            <a:schemeClr val="bg1"/>
          </a:solidFill>
        </p:spPr>
        <p:txBody>
          <a:bodyPr wrap="square" rtlCol="0">
            <a:spAutoFit/>
          </a:bodyPr>
          <a:lstStyle/>
          <a:p>
            <a:r>
              <a:rPr lang="fr-FR" sz="1200" b="1" dirty="0" smtClean="0"/>
              <a:t>Bavaroise </a:t>
            </a:r>
            <a:endParaRPr lang="fr-FR" sz="1200" b="1" dirty="0"/>
          </a:p>
        </p:txBody>
      </p:sp>
      <p:sp>
        <p:nvSpPr>
          <p:cNvPr id="17" name="ZoneTexte 16"/>
          <p:cNvSpPr txBox="1"/>
          <p:nvPr/>
        </p:nvSpPr>
        <p:spPr>
          <a:xfrm>
            <a:off x="7596336" y="3501008"/>
            <a:ext cx="1296144" cy="276999"/>
          </a:xfrm>
          <a:prstGeom prst="rect">
            <a:avLst/>
          </a:prstGeom>
          <a:solidFill>
            <a:schemeClr val="bg1"/>
          </a:solidFill>
        </p:spPr>
        <p:txBody>
          <a:bodyPr wrap="square" rtlCol="0">
            <a:spAutoFit/>
          </a:bodyPr>
          <a:lstStyle/>
          <a:p>
            <a:r>
              <a:rPr lang="fr-FR" sz="1200" b="1" dirty="0" smtClean="0"/>
              <a:t>Cuissardes </a:t>
            </a:r>
            <a:endParaRPr lang="fr-FR" sz="1200" b="1" dirty="0"/>
          </a:p>
        </p:txBody>
      </p:sp>
      <p:sp>
        <p:nvSpPr>
          <p:cNvPr id="18" name="ZoneTexte 17"/>
          <p:cNvSpPr txBox="1"/>
          <p:nvPr/>
        </p:nvSpPr>
        <p:spPr>
          <a:xfrm>
            <a:off x="7596336" y="3933056"/>
            <a:ext cx="1296144" cy="276999"/>
          </a:xfrm>
          <a:prstGeom prst="rect">
            <a:avLst/>
          </a:prstGeom>
          <a:solidFill>
            <a:schemeClr val="bg1"/>
          </a:solidFill>
        </p:spPr>
        <p:txBody>
          <a:bodyPr wrap="square" rtlCol="0">
            <a:spAutoFit/>
          </a:bodyPr>
          <a:lstStyle/>
          <a:p>
            <a:r>
              <a:rPr lang="fr-FR" sz="1200" b="1" dirty="0" smtClean="0"/>
              <a:t>Bouclerie </a:t>
            </a:r>
            <a:endParaRPr lang="fr-FR" sz="1200" b="1" dirty="0"/>
          </a:p>
        </p:txBody>
      </p:sp>
      <p:sp>
        <p:nvSpPr>
          <p:cNvPr id="6" name="ZoneTexte 5"/>
          <p:cNvSpPr txBox="1"/>
          <p:nvPr/>
        </p:nvSpPr>
        <p:spPr>
          <a:xfrm>
            <a:off x="611560" y="5157192"/>
            <a:ext cx="7848872" cy="1477328"/>
          </a:xfrm>
          <a:prstGeom prst="rect">
            <a:avLst/>
          </a:prstGeom>
          <a:noFill/>
        </p:spPr>
        <p:txBody>
          <a:bodyPr wrap="square" rtlCol="0">
            <a:spAutoFit/>
          </a:bodyPr>
          <a:lstStyle/>
          <a:p>
            <a:r>
              <a:rPr lang="fr-FR" b="1" dirty="0" smtClean="0">
                <a:solidFill>
                  <a:schemeClr val="bg1"/>
                </a:solidFill>
              </a:rPr>
              <a:t>Ces harnais sont conçus uniquement pour réceptionner au mieux une chute éventuelle. Ils ne sont pas adaptés aux travaux en maintien, ni aux travaux sur cordes. On peut les utiliser avec une longe munie d'un absorbeur d'énergie, ou un antichute mobile sur câble ou sur cordes, ou un antichute à rappel automatique (enrouleur). </a:t>
            </a:r>
            <a:endParaRPr lang="fr-FR" b="1" dirty="0">
              <a:solidFill>
                <a:schemeClr val="bg1"/>
              </a:solidFill>
            </a:endParaRPr>
          </a:p>
        </p:txBody>
      </p:sp>
      <p:pic>
        <p:nvPicPr>
          <p:cNvPr id="2057" name="Picture 9" descr="http://www.iris-st.org/upload/image/2%20Risques/Chutes/harnais.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576" y="3132326"/>
            <a:ext cx="2736304" cy="202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505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systèmes d'arrêt ANTI-CHUTE</a:t>
            </a:r>
            <a:endParaRPr lang="fr-FR" dirty="0"/>
          </a:p>
        </p:txBody>
      </p:sp>
      <p:sp>
        <p:nvSpPr>
          <p:cNvPr id="4" name="Rectangle 6"/>
          <p:cNvSpPr>
            <a:spLocks noGrp="1" noChangeArrowheads="1"/>
          </p:cNvSpPr>
          <p:nvPr>
            <p:ph idx="1"/>
          </p:nvPr>
        </p:nvSpPr>
        <p:spPr>
          <a:noFill/>
        </p:spPr>
        <p:txBody>
          <a:bodyPr/>
          <a:lstStyle/>
          <a:p>
            <a:pPr algn="ctr" eaLnBrk="1" hangingPunct="1"/>
            <a:r>
              <a:rPr lang="fr-FR" altLang="fr-FR" sz="1800" b="1" dirty="0" smtClean="0">
                <a:solidFill>
                  <a:schemeClr val="bg2"/>
                </a:solidFill>
                <a:latin typeface="Times New Roman" pitchFamily="18" charset="0"/>
                <a:cs typeface="Times New Roman" pitchFamily="18" charset="0"/>
                <a:hlinkClick r:id="rId2" action="ppaction://hlinkfile"/>
              </a:rPr>
              <a:t>Fiche A2 F 06 99 OPPBTP</a:t>
            </a:r>
            <a:endParaRPr lang="fr-FR" altLang="fr-FR" sz="1800" b="1" dirty="0" smtClean="0">
              <a:solidFill>
                <a:schemeClr val="bg2"/>
              </a:solidFill>
              <a:latin typeface="Times New Roman" pitchFamily="18" charset="0"/>
              <a:cs typeface="Times New Roman" pitchFamily="18" charset="0"/>
            </a:endParaRPr>
          </a:p>
        </p:txBody>
      </p:sp>
      <p:pic>
        <p:nvPicPr>
          <p:cNvPr id="9218" name="Picture 2" descr="http://www.iris-st.org/upload/image/2%20Risques/Chutes/cord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2132856"/>
            <a:ext cx="3749402" cy="2774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554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longes doubles et les connecteurs</a:t>
            </a:r>
            <a:endParaRPr lang="fr-FR" dirty="0"/>
          </a:p>
        </p:txBody>
      </p:sp>
      <p:sp>
        <p:nvSpPr>
          <p:cNvPr id="3" name="Espace réservé du contenu 2"/>
          <p:cNvSpPr>
            <a:spLocks noGrp="1"/>
          </p:cNvSpPr>
          <p:nvPr>
            <p:ph idx="1"/>
          </p:nvPr>
        </p:nvSpPr>
        <p:spPr>
          <a:xfrm>
            <a:off x="822960" y="1772816"/>
            <a:ext cx="4397112" cy="2907661"/>
          </a:xfrm>
        </p:spPr>
        <p:txBody>
          <a:bodyPr/>
          <a:lstStyle/>
          <a:p>
            <a:pPr>
              <a:buFont typeface="Arial" panose="020B0604020202020204" pitchFamily="34" charset="0"/>
              <a:buChar char="•"/>
            </a:pPr>
            <a:r>
              <a:rPr lang="fr-FR" dirty="0"/>
              <a:t>Il est préférable d’utiliser une double longe avec connecteurs.</a:t>
            </a:r>
          </a:p>
          <a:p>
            <a:endParaRPr lang="fr-FR" dirty="0"/>
          </a:p>
          <a:p>
            <a:pPr>
              <a:buFont typeface="Arial" panose="020B0604020202020204" pitchFamily="34" charset="0"/>
              <a:buChar char="•"/>
            </a:pPr>
            <a:r>
              <a:rPr lang="fr-FR" dirty="0" smtClean="0"/>
              <a:t>Une </a:t>
            </a:r>
            <a:r>
              <a:rPr lang="fr-FR" dirty="0"/>
              <a:t>longe sans absorbeur n'est pas faite pour réceptionner une chute (donc un choc).</a:t>
            </a:r>
          </a:p>
          <a:p>
            <a:endParaRPr lang="fr-FR" dirty="0"/>
          </a:p>
        </p:txBody>
      </p:sp>
      <p:pic>
        <p:nvPicPr>
          <p:cNvPr id="4" name="Picture 8" descr="Longe-Y-Absorb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96136" y="1196752"/>
            <a:ext cx="3144837" cy="3362325"/>
          </a:xfrm>
          <a:prstGeom prst="rect">
            <a:avLst/>
          </a:prstGeom>
          <a:noFill/>
        </p:spPr>
      </p:pic>
    </p:spTree>
    <p:extLst>
      <p:ext uri="{BB962C8B-B14F-4D97-AF65-F5344CB8AC3E}">
        <p14:creationId xmlns:p14="http://schemas.microsoft.com/office/powerpoint/2010/main" val="1646526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a:t>
            </a:r>
            <a:r>
              <a:rPr lang="fr-FR" dirty="0" err="1" smtClean="0"/>
              <a:t>materiel</a:t>
            </a:r>
            <a:endParaRPr lang="fr-FR" dirty="0"/>
          </a:p>
        </p:txBody>
      </p:sp>
      <p:sp>
        <p:nvSpPr>
          <p:cNvPr id="3" name="Espace réservé du contenu 2"/>
          <p:cNvSpPr>
            <a:spLocks noGrp="1"/>
          </p:cNvSpPr>
          <p:nvPr>
            <p:ph idx="1"/>
          </p:nvPr>
        </p:nvSpPr>
        <p:spPr>
          <a:xfrm>
            <a:off x="822960" y="1100628"/>
            <a:ext cx="7349440" cy="3579849"/>
          </a:xfrm>
        </p:spPr>
        <p:txBody>
          <a:bodyPr/>
          <a:lstStyle/>
          <a:p>
            <a:r>
              <a:rPr lang="fr-FR" dirty="0"/>
              <a:t>Le seuil d'occurrence des lésions est fixé à 600 </a:t>
            </a:r>
            <a:r>
              <a:rPr lang="fr-FR" dirty="0" err="1"/>
              <a:t>daN</a:t>
            </a:r>
            <a:r>
              <a:rPr lang="fr-FR" dirty="0"/>
              <a:t>. On ne le dépasse pas si :</a:t>
            </a:r>
          </a:p>
          <a:p>
            <a:pPr>
              <a:buFont typeface="Wingdings" panose="05000000000000000000" pitchFamily="2" charset="2"/>
              <a:buChar char="Ø"/>
            </a:pPr>
            <a:r>
              <a:rPr lang="fr-FR" dirty="0"/>
              <a:t>On utilise une longe avec un absorbeur. </a:t>
            </a:r>
          </a:p>
          <a:p>
            <a:pPr>
              <a:buFont typeface="Wingdings" panose="05000000000000000000" pitchFamily="2" charset="2"/>
              <a:buChar char="Ø"/>
            </a:pPr>
            <a:r>
              <a:rPr lang="fr-FR" dirty="0"/>
              <a:t>Si le facteur de chute est inférieur à 0,3 (cordage de 16 mm maxi toronné, ou corde à la norme EN 1891 type A) </a:t>
            </a:r>
          </a:p>
          <a:p>
            <a:pPr>
              <a:buFont typeface="Wingdings" panose="05000000000000000000" pitchFamily="2" charset="2"/>
              <a:buChar char="Ø"/>
            </a:pPr>
            <a:r>
              <a:rPr lang="fr-FR" dirty="0"/>
              <a:t>On utilise correctement un antichute à rappel automatique. </a:t>
            </a:r>
          </a:p>
          <a:p>
            <a:pPr>
              <a:buFont typeface="Wingdings" panose="05000000000000000000" pitchFamily="2" charset="2"/>
              <a:buChar char="Ø"/>
            </a:pPr>
            <a:r>
              <a:rPr lang="fr-FR" dirty="0"/>
              <a:t>On utilise correctement un antichute mobile. </a:t>
            </a:r>
          </a:p>
          <a:p>
            <a:endParaRPr lang="fr-FR" dirty="0"/>
          </a:p>
        </p:txBody>
      </p:sp>
      <p:pic>
        <p:nvPicPr>
          <p:cNvPr id="4" name="Picture 5" descr="09109_021735_KITE_BLD_238_01_fr_1_rdax_238x238_7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6084168" y="2996952"/>
            <a:ext cx="2520950" cy="2520950"/>
          </a:xfrm>
          <a:prstGeom prst="rect">
            <a:avLst/>
          </a:prstGeom>
          <a:noFill/>
        </p:spPr>
      </p:pic>
    </p:spTree>
    <p:extLst>
      <p:ext uri="{BB962C8B-B14F-4D97-AF65-F5344CB8AC3E}">
        <p14:creationId xmlns:p14="http://schemas.microsoft.com/office/powerpoint/2010/main" val="3090300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2060848"/>
            <a:ext cx="7520940" cy="3579849"/>
          </a:xfrm>
        </p:spPr>
        <p:txBody>
          <a:bodyPr/>
          <a:lstStyle/>
          <a:p>
            <a:pPr>
              <a:buFont typeface="Wingdings" panose="05000000000000000000" pitchFamily="2" charset="2"/>
              <a:buChar char="Ø"/>
            </a:pPr>
            <a:r>
              <a:rPr lang="fr-FR" dirty="0"/>
              <a:t>Attention, une chute de faible hauteur peut provoquer un choc dépassant largement les 600 </a:t>
            </a:r>
            <a:r>
              <a:rPr lang="fr-FR" dirty="0" err="1"/>
              <a:t>daN</a:t>
            </a:r>
            <a:r>
              <a:rPr lang="fr-FR" dirty="0"/>
              <a:t> !!!.</a:t>
            </a:r>
          </a:p>
          <a:p>
            <a:pPr>
              <a:buFont typeface="Wingdings" panose="05000000000000000000" pitchFamily="2" charset="2"/>
              <a:buChar char="Ø"/>
            </a:pPr>
            <a:r>
              <a:rPr lang="fr-FR" dirty="0"/>
              <a:t>Si on utilise une longe avec absorbeur, il faut prendre garde à l'espace libre en dessous du point d'ancrage </a:t>
            </a:r>
            <a:r>
              <a:rPr lang="fr-FR" dirty="0" smtClean="0"/>
              <a:t>(</a:t>
            </a:r>
            <a:r>
              <a:rPr lang="fr-FR" dirty="0"/>
              <a:t>de 4 à 6 m minimum suivant les modèles). </a:t>
            </a:r>
          </a:p>
          <a:p>
            <a:pPr>
              <a:buFont typeface="Wingdings" panose="05000000000000000000" pitchFamily="2" charset="2"/>
              <a:buChar char="Ø"/>
            </a:pPr>
            <a:r>
              <a:rPr lang="fr-FR" dirty="0"/>
              <a:t>Il faut toujours envisager le décrochage rapide après une chute éventuelle. (R 233-13-20).</a:t>
            </a:r>
          </a:p>
          <a:p>
            <a:pPr>
              <a:buFont typeface="Wingdings" panose="05000000000000000000" pitchFamily="2" charset="2"/>
              <a:buChar char="Ø"/>
            </a:pPr>
            <a:r>
              <a:rPr lang="fr-FR" dirty="0"/>
              <a:t>La mise en œuvre des techniques de retenue et/ou de maintien évite les chutes. </a:t>
            </a:r>
          </a:p>
          <a:p>
            <a:pPr>
              <a:buFont typeface="Wingdings" panose="05000000000000000000" pitchFamily="2" charset="2"/>
              <a:buChar char="Ø"/>
            </a:pPr>
            <a:r>
              <a:rPr lang="fr-FR" dirty="0"/>
              <a:t>Une longe avec absorbeur limitera le choc à un maximum de 600 </a:t>
            </a:r>
            <a:r>
              <a:rPr lang="fr-FR" dirty="0" err="1"/>
              <a:t>daN</a:t>
            </a:r>
            <a:r>
              <a:rPr lang="fr-FR" dirty="0"/>
              <a:t> pour une masse de 100 kg qui chuterait en étant au dessus du point d'ancrage</a:t>
            </a:r>
            <a:r>
              <a:rPr lang="fr-FR" dirty="0" smtClean="0"/>
              <a:t>.</a:t>
            </a:r>
            <a:endParaRPr lang="fr-FR" dirty="0"/>
          </a:p>
        </p:txBody>
      </p:sp>
      <p:pic>
        <p:nvPicPr>
          <p:cNvPr id="4" name="Picture 5" descr="att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64288" y="188640"/>
            <a:ext cx="1776413" cy="1563688"/>
          </a:xfrm>
          <a:prstGeom prst="rect">
            <a:avLst/>
          </a:prstGeom>
          <a:noFill/>
        </p:spPr>
      </p:pic>
    </p:spTree>
    <p:extLst>
      <p:ext uri="{BB962C8B-B14F-4D97-AF65-F5344CB8AC3E}">
        <p14:creationId xmlns:p14="http://schemas.microsoft.com/office/powerpoint/2010/main" val="24799982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chaussures de sécurité</a:t>
            </a:r>
            <a:endParaRPr lang="fr-FR" dirty="0"/>
          </a:p>
        </p:txBody>
      </p:sp>
      <p:sp>
        <p:nvSpPr>
          <p:cNvPr id="3" name="Espace réservé du contenu 2"/>
          <p:cNvSpPr>
            <a:spLocks noGrp="1"/>
          </p:cNvSpPr>
          <p:nvPr>
            <p:ph idx="1"/>
          </p:nvPr>
        </p:nvSpPr>
        <p:spPr>
          <a:xfrm>
            <a:off x="822960" y="1100629"/>
            <a:ext cx="4469120" cy="888212"/>
          </a:xfrm>
        </p:spPr>
        <p:txBody>
          <a:bodyPr/>
          <a:lstStyle/>
          <a:p>
            <a:r>
              <a:rPr lang="fr-FR" dirty="0" smtClean="0"/>
              <a:t>Les chaussures de sécurité sont obligatoires!</a:t>
            </a:r>
            <a:endParaRPr lang="fr-FR" dirty="0"/>
          </a:p>
        </p:txBody>
      </p:sp>
      <p:pic>
        <p:nvPicPr>
          <p:cNvPr id="4" name="Picture 15" descr="6723rrtli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48880"/>
            <a:ext cx="2303462"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40"/>
          <p:cNvSpPr>
            <a:spLocks noChangeShapeType="1"/>
          </p:cNvSpPr>
          <p:nvPr/>
        </p:nvSpPr>
        <p:spPr bwMode="auto">
          <a:xfrm>
            <a:off x="896938" y="1913111"/>
            <a:ext cx="2879725" cy="2447925"/>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6" name="Line 41"/>
          <p:cNvSpPr>
            <a:spLocks noChangeShapeType="1"/>
          </p:cNvSpPr>
          <p:nvPr/>
        </p:nvSpPr>
        <p:spPr bwMode="auto">
          <a:xfrm flipV="1">
            <a:off x="969963" y="1913111"/>
            <a:ext cx="2303462" cy="273685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7" name="Text Box 43"/>
          <p:cNvSpPr txBox="1">
            <a:spLocks noChangeArrowheads="1"/>
          </p:cNvSpPr>
          <p:nvPr/>
        </p:nvSpPr>
        <p:spPr bwMode="auto">
          <a:xfrm>
            <a:off x="2697163" y="2776711"/>
            <a:ext cx="7841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fr-FR" altLang="fr-FR" sz="2400" b="1" dirty="0">
                <a:solidFill>
                  <a:srgbClr val="FF3300"/>
                </a:solidFill>
                <a:latin typeface="+mj-lt"/>
                <a:cs typeface="Times New Roman" pitchFamily="18" charset="0"/>
              </a:rPr>
              <a:t>NON</a:t>
            </a:r>
          </a:p>
        </p:txBody>
      </p:sp>
      <p:pic>
        <p:nvPicPr>
          <p:cNvPr id="10" name="Picture 7" descr="chausure de se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67352" y="1795636"/>
            <a:ext cx="3016250" cy="2971800"/>
          </a:xfrm>
          <a:prstGeom prst="rect">
            <a:avLst/>
          </a:prstGeom>
          <a:noFill/>
        </p:spPr>
      </p:pic>
      <p:sp>
        <p:nvSpPr>
          <p:cNvPr id="12" name="Text Box 42"/>
          <p:cNvSpPr txBox="1">
            <a:spLocks noChangeArrowheads="1"/>
          </p:cNvSpPr>
          <p:nvPr/>
        </p:nvSpPr>
        <p:spPr bwMode="auto">
          <a:xfrm>
            <a:off x="5668133" y="2710716"/>
            <a:ext cx="6479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fontAlgn="base" hangingPunct="1">
              <a:spcBef>
                <a:spcPct val="0"/>
              </a:spcBef>
              <a:spcAft>
                <a:spcPct val="0"/>
              </a:spcAft>
              <a:buClrTx/>
              <a:buSzTx/>
              <a:buFontTx/>
              <a:buNone/>
            </a:pPr>
            <a:r>
              <a:rPr lang="fr-FR" altLang="fr-FR" sz="2400" b="1" dirty="0">
                <a:solidFill>
                  <a:srgbClr val="00007D"/>
                </a:solidFill>
                <a:latin typeface="+mj-lt"/>
                <a:cs typeface="Times New Roman" pitchFamily="18" charset="0"/>
              </a:rPr>
              <a:t>OUI</a:t>
            </a:r>
          </a:p>
        </p:txBody>
      </p:sp>
    </p:spTree>
    <p:extLst>
      <p:ext uri="{BB962C8B-B14F-4D97-AF65-F5344CB8AC3E}">
        <p14:creationId xmlns:p14="http://schemas.microsoft.com/office/powerpoint/2010/main" val="20157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4)">
                                      <p:cBhvr>
                                        <p:cTn id="10" dur="2000"/>
                                        <p:tgtEl>
                                          <p:spTgt spid="6"/>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4)">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1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63</TotalTime>
  <Words>561</Words>
  <Application>Microsoft Office PowerPoint</Application>
  <PresentationFormat>Affichage à l'écran (4:3)</PresentationFormat>
  <Paragraphs>58</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Angles</vt:lpstr>
      <vt:lpstr>L’équipement de protection individuelle</vt:lpstr>
      <vt:lpstr>Le casque avec jugulaire</vt:lpstr>
      <vt:lpstr>Le harnais anti-chute Norme  EN 361</vt:lpstr>
      <vt:lpstr>CONSTITUTION</vt:lpstr>
      <vt:lpstr>Les systèmes d'arrêt ANTI-CHUTE</vt:lpstr>
      <vt:lpstr>Les longes doubles et les connecteurs</vt:lpstr>
      <vt:lpstr>Le materiel</vt:lpstr>
      <vt:lpstr>Présentation PowerPoint</vt:lpstr>
      <vt:lpstr>Les chaussures de sécurité</vt:lpstr>
      <vt:lpstr>LES gants de protection</vt:lpstr>
      <vt:lpstr>Le durée de vie du matériel</vt:lpstr>
      <vt:lpstr>Travailler en sécurité</vt:lpstr>
    </vt:vector>
  </TitlesOfParts>
  <Company>PROPRIETAIRE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L’équipement de protection individuelle</dc:title>
  <dc:creator>PROPRIETAIRE</dc:creator>
  <cp:lastModifiedBy>PROPRIETAIRE</cp:lastModifiedBy>
  <cp:revision>8</cp:revision>
  <dcterms:created xsi:type="dcterms:W3CDTF">2014-10-08T15:12:37Z</dcterms:created>
  <dcterms:modified xsi:type="dcterms:W3CDTF">2014-10-08T16:23:52Z</dcterms:modified>
</cp:coreProperties>
</file>