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6"/>
  </p:notesMasterIdLst>
  <p:sldIdLst>
    <p:sldId id="256" r:id="rId3"/>
    <p:sldId id="259" r:id="rId4"/>
    <p:sldId id="261" r:id="rId5"/>
    <p:sldId id="257" r:id="rId6"/>
    <p:sldId id="260" r:id="rId7"/>
    <p:sldId id="269" r:id="rId8"/>
    <p:sldId id="263" r:id="rId9"/>
    <p:sldId id="296" r:id="rId10"/>
    <p:sldId id="297" r:id="rId11"/>
    <p:sldId id="258" r:id="rId12"/>
    <p:sldId id="283" r:id="rId13"/>
    <p:sldId id="298" r:id="rId14"/>
    <p:sldId id="299" r:id="rId15"/>
    <p:sldId id="284" r:id="rId16"/>
    <p:sldId id="287" r:id="rId17"/>
    <p:sldId id="270" r:id="rId18"/>
    <p:sldId id="286" r:id="rId19"/>
    <p:sldId id="294" r:id="rId20"/>
    <p:sldId id="295" r:id="rId21"/>
    <p:sldId id="285" r:id="rId22"/>
    <p:sldId id="300" r:id="rId23"/>
    <p:sldId id="301" r:id="rId24"/>
    <p:sldId id="288" r:id="rId25"/>
    <p:sldId id="289" r:id="rId26"/>
    <p:sldId id="271" r:id="rId27"/>
    <p:sldId id="278" r:id="rId28"/>
    <p:sldId id="281" r:id="rId29"/>
    <p:sldId id="273" r:id="rId30"/>
    <p:sldId id="274" r:id="rId31"/>
    <p:sldId id="275" r:id="rId32"/>
    <p:sldId id="276" r:id="rId33"/>
    <p:sldId id="277" r:id="rId34"/>
    <p:sldId id="292" r:id="rId35"/>
    <p:sldId id="291" r:id="rId36"/>
    <p:sldId id="279" r:id="rId37"/>
    <p:sldId id="280" r:id="rId38"/>
    <p:sldId id="268" r:id="rId39"/>
    <p:sldId id="302" r:id="rId40"/>
    <p:sldId id="317" r:id="rId41"/>
    <p:sldId id="314" r:id="rId42"/>
    <p:sldId id="312" r:id="rId43"/>
    <p:sldId id="310" r:id="rId44"/>
    <p:sldId id="311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tora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41756" autoAdjust="0"/>
  </p:normalViewPr>
  <p:slideViewPr>
    <p:cSldViewPr>
      <p:cViewPr>
        <p:scale>
          <a:sx n="80" d="100"/>
          <a:sy n="80" d="100"/>
        </p:scale>
        <p:origin x="-108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7T10:28:04.492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63787-D83F-C249-8C2F-A4FC2E039B18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B1FBFD-D8AB-7546-AE9C-E53634EC7A60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dirty="0"/>
            <a:t>Un élève</a:t>
          </a:r>
        </a:p>
      </dgm:t>
    </dgm:pt>
    <dgm:pt modelId="{393EFE9E-51CD-FB48-96AF-7C8B42D92444}" type="parTrans" cxnId="{EE7FB9D6-2DF1-B44C-857D-BB709080517C}">
      <dgm:prSet/>
      <dgm:spPr/>
      <dgm:t>
        <a:bodyPr/>
        <a:lstStyle/>
        <a:p>
          <a:endParaRPr lang="fr-FR"/>
        </a:p>
      </dgm:t>
    </dgm:pt>
    <dgm:pt modelId="{1F576AA3-BE4A-4E47-A321-AAD97109E2D8}" type="sibTrans" cxnId="{EE7FB9D6-2DF1-B44C-857D-BB709080517C}">
      <dgm:prSet/>
      <dgm:spPr/>
      <dgm:t>
        <a:bodyPr/>
        <a:lstStyle/>
        <a:p>
          <a:endParaRPr lang="fr-FR"/>
        </a:p>
      </dgm:t>
    </dgm:pt>
    <dgm:pt modelId="{F60140DF-CBF8-5C4A-BB1B-67F7360DE9C4}">
      <dgm:prSet phldrT="[Texte]"/>
      <dgm:spPr/>
      <dgm:t>
        <a:bodyPr/>
        <a:lstStyle/>
        <a:p>
          <a:r>
            <a:rPr lang="fr-FR" dirty="0"/>
            <a:t>=</a:t>
          </a:r>
        </a:p>
      </dgm:t>
    </dgm:pt>
    <dgm:pt modelId="{81BC46A1-C590-754C-BB43-9C05C2240232}" type="parTrans" cxnId="{7D56D727-010A-6143-BF9D-B07833B67B91}">
      <dgm:prSet/>
      <dgm:spPr/>
      <dgm:t>
        <a:bodyPr/>
        <a:lstStyle/>
        <a:p>
          <a:endParaRPr lang="fr-FR"/>
        </a:p>
      </dgm:t>
    </dgm:pt>
    <dgm:pt modelId="{6B2AEF85-43E3-3241-B8EA-9DB5CE682C92}" type="sibTrans" cxnId="{7D56D727-010A-6143-BF9D-B07833B67B91}">
      <dgm:prSet/>
      <dgm:spPr/>
      <dgm:t>
        <a:bodyPr/>
        <a:lstStyle/>
        <a:p>
          <a:endParaRPr lang="fr-FR"/>
        </a:p>
      </dgm:t>
    </dgm:pt>
    <dgm:pt modelId="{A41F4010-9906-A24E-A182-466B0F9CFD96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dirty="0"/>
            <a:t>Un projet</a:t>
          </a:r>
        </a:p>
      </dgm:t>
    </dgm:pt>
    <dgm:pt modelId="{7CF5DAA4-3E0E-4642-B573-97DAF5F28FB3}" type="parTrans" cxnId="{F308FBDA-04B1-7A44-8CD4-FE5CC4FDE5C0}">
      <dgm:prSet/>
      <dgm:spPr/>
      <dgm:t>
        <a:bodyPr/>
        <a:lstStyle/>
        <a:p>
          <a:endParaRPr lang="fr-FR"/>
        </a:p>
      </dgm:t>
    </dgm:pt>
    <dgm:pt modelId="{B73354CB-11A4-4747-B18D-20242EEC4C01}" type="sibTrans" cxnId="{F308FBDA-04B1-7A44-8CD4-FE5CC4FDE5C0}">
      <dgm:prSet/>
      <dgm:spPr/>
      <dgm:t>
        <a:bodyPr/>
        <a:lstStyle/>
        <a:p>
          <a:endParaRPr lang="fr-FR"/>
        </a:p>
      </dgm:t>
    </dgm:pt>
    <dgm:pt modelId="{9B4E2B21-7659-024F-A9AE-893A6A78411D}">
      <dgm:prSet phldrT="[Texte]"/>
      <dgm:spPr/>
      <dgm:t>
        <a:bodyPr/>
        <a:lstStyle/>
        <a:p>
          <a:r>
            <a:rPr lang="fr-FR" dirty="0"/>
            <a:t>=</a:t>
          </a:r>
        </a:p>
      </dgm:t>
    </dgm:pt>
    <dgm:pt modelId="{881CD63C-1CFD-9A4B-8D0E-D04E18109303}" type="parTrans" cxnId="{48B88101-E4E2-FE42-8C12-46B7A1EEA8F4}">
      <dgm:prSet/>
      <dgm:spPr/>
      <dgm:t>
        <a:bodyPr/>
        <a:lstStyle/>
        <a:p>
          <a:endParaRPr lang="fr-FR"/>
        </a:p>
      </dgm:t>
    </dgm:pt>
    <dgm:pt modelId="{0C956F1E-29B5-9049-8510-3FBA89701AAD}" type="sibTrans" cxnId="{48B88101-E4E2-FE42-8C12-46B7A1EEA8F4}">
      <dgm:prSet/>
      <dgm:spPr/>
      <dgm:t>
        <a:bodyPr/>
        <a:lstStyle/>
        <a:p>
          <a:endParaRPr lang="fr-FR"/>
        </a:p>
      </dgm:t>
    </dgm:pt>
    <dgm:pt modelId="{B6576599-BB72-A243-8041-C12D071C2317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dirty="0"/>
            <a:t>Une équipe</a:t>
          </a:r>
        </a:p>
      </dgm:t>
    </dgm:pt>
    <dgm:pt modelId="{14C24872-2832-7247-803C-BC2B06212408}" type="parTrans" cxnId="{27482725-D7E3-CB4C-BE75-7ABA2D3C1A4F}">
      <dgm:prSet/>
      <dgm:spPr/>
      <dgm:t>
        <a:bodyPr/>
        <a:lstStyle/>
        <a:p>
          <a:endParaRPr lang="fr-FR"/>
        </a:p>
      </dgm:t>
    </dgm:pt>
    <dgm:pt modelId="{6CE5A311-6BA0-8D49-90B9-48EDE77369AA}" type="sibTrans" cxnId="{27482725-D7E3-CB4C-BE75-7ABA2D3C1A4F}">
      <dgm:prSet/>
      <dgm:spPr/>
      <dgm:t>
        <a:bodyPr/>
        <a:lstStyle/>
        <a:p>
          <a:endParaRPr lang="fr-FR"/>
        </a:p>
      </dgm:t>
    </dgm:pt>
    <dgm:pt modelId="{5A876492-F162-3A48-9BE9-BF74CA7962D6}" type="pres">
      <dgm:prSet presAssocID="{B0163787-D83F-C249-8C2F-A4FC2E039B1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F936BB8-4403-E548-89DF-06A720386DE8}" type="pres">
      <dgm:prSet presAssocID="{CBB1FBFD-D8AB-7546-AE9C-E53634EC7A60}" presName="compNode" presStyleCnt="0"/>
      <dgm:spPr/>
    </dgm:pt>
    <dgm:pt modelId="{AFA9B273-94C8-074B-85F8-5D755B1F5320}" type="pres">
      <dgm:prSet presAssocID="{CBB1FBFD-D8AB-7546-AE9C-E53634EC7A60}" presName="noGeometry" presStyleCnt="0"/>
      <dgm:spPr/>
    </dgm:pt>
    <dgm:pt modelId="{24207082-69C0-F343-AFD0-68FCA61686BE}" type="pres">
      <dgm:prSet presAssocID="{CBB1FBFD-D8AB-7546-AE9C-E53634EC7A60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76AD7D-F4FC-D946-8BA3-08812389302E}" type="pres">
      <dgm:prSet presAssocID="{CBB1FBFD-D8AB-7546-AE9C-E53634EC7A60}" presName="childTextHidden" presStyleLbl="bgAccFollowNode1" presStyleIdx="0" presStyleCnt="3"/>
      <dgm:spPr/>
      <dgm:t>
        <a:bodyPr/>
        <a:lstStyle/>
        <a:p>
          <a:endParaRPr lang="fr-FR"/>
        </a:p>
      </dgm:t>
    </dgm:pt>
    <dgm:pt modelId="{EE8C35DC-3381-9B40-BDB5-90461BAE3853}" type="pres">
      <dgm:prSet presAssocID="{CBB1FBFD-D8AB-7546-AE9C-E53634EC7A6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2881ED-5E3C-B44D-874D-2EB9A3166818}" type="pres">
      <dgm:prSet presAssocID="{CBB1FBFD-D8AB-7546-AE9C-E53634EC7A60}" presName="aSpace" presStyleCnt="0"/>
      <dgm:spPr/>
    </dgm:pt>
    <dgm:pt modelId="{D4DA9E25-ED7A-2F44-92FB-2E0D2F0EF3AA}" type="pres">
      <dgm:prSet presAssocID="{A41F4010-9906-A24E-A182-466B0F9CFD96}" presName="compNode" presStyleCnt="0"/>
      <dgm:spPr/>
    </dgm:pt>
    <dgm:pt modelId="{D383AD52-0A77-DD45-B10F-DA669F3D97A9}" type="pres">
      <dgm:prSet presAssocID="{A41F4010-9906-A24E-A182-466B0F9CFD96}" presName="noGeometry" presStyleCnt="0"/>
      <dgm:spPr/>
    </dgm:pt>
    <dgm:pt modelId="{961B35A3-0F30-524D-B203-11C735194D7B}" type="pres">
      <dgm:prSet presAssocID="{A41F4010-9906-A24E-A182-466B0F9CFD96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EBC03C-70CF-6944-9E4B-F5D2489B9E5C}" type="pres">
      <dgm:prSet presAssocID="{A41F4010-9906-A24E-A182-466B0F9CFD96}" presName="childTextHidden" presStyleLbl="bgAccFollowNode1" presStyleIdx="1" presStyleCnt="3"/>
      <dgm:spPr/>
      <dgm:t>
        <a:bodyPr/>
        <a:lstStyle/>
        <a:p>
          <a:endParaRPr lang="fr-FR"/>
        </a:p>
      </dgm:t>
    </dgm:pt>
    <dgm:pt modelId="{D71F9AE3-2922-5844-8C94-AF2BE60C94E8}" type="pres">
      <dgm:prSet presAssocID="{A41F4010-9906-A24E-A182-466B0F9CFD9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082736-F0DD-A547-89CC-37C068E7A8DE}" type="pres">
      <dgm:prSet presAssocID="{A41F4010-9906-A24E-A182-466B0F9CFD96}" presName="aSpace" presStyleCnt="0"/>
      <dgm:spPr/>
    </dgm:pt>
    <dgm:pt modelId="{9BC9EDF4-7D18-704E-886B-B670C9CAF2E5}" type="pres">
      <dgm:prSet presAssocID="{B6576599-BB72-A243-8041-C12D071C2317}" presName="compNode" presStyleCnt="0"/>
      <dgm:spPr/>
    </dgm:pt>
    <dgm:pt modelId="{67381AED-C27B-C04B-B0FE-BFB3B36E5C7E}" type="pres">
      <dgm:prSet presAssocID="{B6576599-BB72-A243-8041-C12D071C2317}" presName="noGeometry" presStyleCnt="0"/>
      <dgm:spPr/>
    </dgm:pt>
    <dgm:pt modelId="{BFE8718D-A419-8845-ADE0-BAE531F4EECC}" type="pres">
      <dgm:prSet presAssocID="{B6576599-BB72-A243-8041-C12D071C2317}" presName="childTextVisible" presStyleLbl="bgAccFollowNode1" presStyleIdx="2" presStyleCnt="3">
        <dgm:presLayoutVars>
          <dgm:bulletEnabled val="1"/>
        </dgm:presLayoutVars>
      </dgm:prSet>
      <dgm:spPr/>
    </dgm:pt>
    <dgm:pt modelId="{DECACD66-5318-C64B-A465-AA46B379ACB8}" type="pres">
      <dgm:prSet presAssocID="{B6576599-BB72-A243-8041-C12D071C2317}" presName="childTextHidden" presStyleLbl="bgAccFollowNode1" presStyleIdx="2" presStyleCnt="3"/>
      <dgm:spPr/>
    </dgm:pt>
    <dgm:pt modelId="{4621BE07-2271-524C-B2C9-41828ABDE584}" type="pres">
      <dgm:prSet presAssocID="{B6576599-BB72-A243-8041-C12D071C23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482725-D7E3-CB4C-BE75-7ABA2D3C1A4F}" srcId="{B0163787-D83F-C249-8C2F-A4FC2E039B18}" destId="{B6576599-BB72-A243-8041-C12D071C2317}" srcOrd="2" destOrd="0" parTransId="{14C24872-2832-7247-803C-BC2B06212408}" sibTransId="{6CE5A311-6BA0-8D49-90B9-48EDE77369AA}"/>
    <dgm:cxn modelId="{FEFFF65D-F651-8C4C-A21E-5E79DE9362C0}" type="presOf" srcId="{9B4E2B21-7659-024F-A9AE-893A6A78411D}" destId="{95EBC03C-70CF-6944-9E4B-F5D2489B9E5C}" srcOrd="1" destOrd="0" presId="urn:microsoft.com/office/officeart/2005/8/layout/hProcess6"/>
    <dgm:cxn modelId="{48B88101-E4E2-FE42-8C12-46B7A1EEA8F4}" srcId="{A41F4010-9906-A24E-A182-466B0F9CFD96}" destId="{9B4E2B21-7659-024F-A9AE-893A6A78411D}" srcOrd="0" destOrd="0" parTransId="{881CD63C-1CFD-9A4B-8D0E-D04E18109303}" sibTransId="{0C956F1E-29B5-9049-8510-3FBA89701AAD}"/>
    <dgm:cxn modelId="{469FC88E-DC1F-5A41-91BE-A9DB8989759E}" type="presOf" srcId="{A41F4010-9906-A24E-A182-466B0F9CFD96}" destId="{D71F9AE3-2922-5844-8C94-AF2BE60C94E8}" srcOrd="0" destOrd="0" presId="urn:microsoft.com/office/officeart/2005/8/layout/hProcess6"/>
    <dgm:cxn modelId="{7CC2094C-1F2F-2A47-B951-997CEEDDEBB8}" type="presOf" srcId="{9B4E2B21-7659-024F-A9AE-893A6A78411D}" destId="{961B35A3-0F30-524D-B203-11C735194D7B}" srcOrd="0" destOrd="0" presId="urn:microsoft.com/office/officeart/2005/8/layout/hProcess6"/>
    <dgm:cxn modelId="{B9A554BD-90F8-F842-A539-0A4ABFB780BC}" type="presOf" srcId="{B6576599-BB72-A243-8041-C12D071C2317}" destId="{4621BE07-2271-524C-B2C9-41828ABDE584}" srcOrd="0" destOrd="0" presId="urn:microsoft.com/office/officeart/2005/8/layout/hProcess6"/>
    <dgm:cxn modelId="{CB709CD9-6356-F941-B220-C7669FC18EDB}" type="presOf" srcId="{F60140DF-CBF8-5C4A-BB1B-67F7360DE9C4}" destId="{24207082-69C0-F343-AFD0-68FCA61686BE}" srcOrd="0" destOrd="0" presId="urn:microsoft.com/office/officeart/2005/8/layout/hProcess6"/>
    <dgm:cxn modelId="{47C32AD5-C58E-0841-952B-157491C2A294}" type="presOf" srcId="{CBB1FBFD-D8AB-7546-AE9C-E53634EC7A60}" destId="{EE8C35DC-3381-9B40-BDB5-90461BAE3853}" srcOrd="0" destOrd="0" presId="urn:microsoft.com/office/officeart/2005/8/layout/hProcess6"/>
    <dgm:cxn modelId="{065F3857-E0D4-9F47-B787-0B77904668FB}" type="presOf" srcId="{B0163787-D83F-C249-8C2F-A4FC2E039B18}" destId="{5A876492-F162-3A48-9BE9-BF74CA7962D6}" srcOrd="0" destOrd="0" presId="urn:microsoft.com/office/officeart/2005/8/layout/hProcess6"/>
    <dgm:cxn modelId="{F308FBDA-04B1-7A44-8CD4-FE5CC4FDE5C0}" srcId="{B0163787-D83F-C249-8C2F-A4FC2E039B18}" destId="{A41F4010-9906-A24E-A182-466B0F9CFD96}" srcOrd="1" destOrd="0" parTransId="{7CF5DAA4-3E0E-4642-B573-97DAF5F28FB3}" sibTransId="{B73354CB-11A4-4747-B18D-20242EEC4C01}"/>
    <dgm:cxn modelId="{59EDFF26-9549-BE4C-BFE5-9545CDFA0EEE}" type="presOf" srcId="{F60140DF-CBF8-5C4A-BB1B-67F7360DE9C4}" destId="{CB76AD7D-F4FC-D946-8BA3-08812389302E}" srcOrd="1" destOrd="0" presId="urn:microsoft.com/office/officeart/2005/8/layout/hProcess6"/>
    <dgm:cxn modelId="{7D56D727-010A-6143-BF9D-B07833B67B91}" srcId="{CBB1FBFD-D8AB-7546-AE9C-E53634EC7A60}" destId="{F60140DF-CBF8-5C4A-BB1B-67F7360DE9C4}" srcOrd="0" destOrd="0" parTransId="{81BC46A1-C590-754C-BB43-9C05C2240232}" sibTransId="{6B2AEF85-43E3-3241-B8EA-9DB5CE682C92}"/>
    <dgm:cxn modelId="{EE7FB9D6-2DF1-B44C-857D-BB709080517C}" srcId="{B0163787-D83F-C249-8C2F-A4FC2E039B18}" destId="{CBB1FBFD-D8AB-7546-AE9C-E53634EC7A60}" srcOrd="0" destOrd="0" parTransId="{393EFE9E-51CD-FB48-96AF-7C8B42D92444}" sibTransId="{1F576AA3-BE4A-4E47-A321-AAD97109E2D8}"/>
    <dgm:cxn modelId="{58482757-B36B-374D-BA50-2E4E5D173C40}" type="presParOf" srcId="{5A876492-F162-3A48-9BE9-BF74CA7962D6}" destId="{6F936BB8-4403-E548-89DF-06A720386DE8}" srcOrd="0" destOrd="0" presId="urn:microsoft.com/office/officeart/2005/8/layout/hProcess6"/>
    <dgm:cxn modelId="{C8F4C1F3-7CE7-2C42-ACF6-D483DE2BF423}" type="presParOf" srcId="{6F936BB8-4403-E548-89DF-06A720386DE8}" destId="{AFA9B273-94C8-074B-85F8-5D755B1F5320}" srcOrd="0" destOrd="0" presId="urn:microsoft.com/office/officeart/2005/8/layout/hProcess6"/>
    <dgm:cxn modelId="{0E59E8C7-9EF4-7F47-825A-E825875C1111}" type="presParOf" srcId="{6F936BB8-4403-E548-89DF-06A720386DE8}" destId="{24207082-69C0-F343-AFD0-68FCA61686BE}" srcOrd="1" destOrd="0" presId="urn:microsoft.com/office/officeart/2005/8/layout/hProcess6"/>
    <dgm:cxn modelId="{8520B533-D7EB-6E4B-9DEE-AB499F41A5B1}" type="presParOf" srcId="{6F936BB8-4403-E548-89DF-06A720386DE8}" destId="{CB76AD7D-F4FC-D946-8BA3-08812389302E}" srcOrd="2" destOrd="0" presId="urn:microsoft.com/office/officeart/2005/8/layout/hProcess6"/>
    <dgm:cxn modelId="{72F4B691-E75F-0441-8844-8FE47C451459}" type="presParOf" srcId="{6F936BB8-4403-E548-89DF-06A720386DE8}" destId="{EE8C35DC-3381-9B40-BDB5-90461BAE3853}" srcOrd="3" destOrd="0" presId="urn:microsoft.com/office/officeart/2005/8/layout/hProcess6"/>
    <dgm:cxn modelId="{275924C5-3399-8449-9BBB-A8518604D8E7}" type="presParOf" srcId="{5A876492-F162-3A48-9BE9-BF74CA7962D6}" destId="{FB2881ED-5E3C-B44D-874D-2EB9A3166818}" srcOrd="1" destOrd="0" presId="urn:microsoft.com/office/officeart/2005/8/layout/hProcess6"/>
    <dgm:cxn modelId="{A9258D31-D85D-604D-980D-EC584BD8DB58}" type="presParOf" srcId="{5A876492-F162-3A48-9BE9-BF74CA7962D6}" destId="{D4DA9E25-ED7A-2F44-92FB-2E0D2F0EF3AA}" srcOrd="2" destOrd="0" presId="urn:microsoft.com/office/officeart/2005/8/layout/hProcess6"/>
    <dgm:cxn modelId="{A583A489-791C-EB49-9864-0C4469637844}" type="presParOf" srcId="{D4DA9E25-ED7A-2F44-92FB-2E0D2F0EF3AA}" destId="{D383AD52-0A77-DD45-B10F-DA669F3D97A9}" srcOrd="0" destOrd="0" presId="urn:microsoft.com/office/officeart/2005/8/layout/hProcess6"/>
    <dgm:cxn modelId="{73C01B7B-1F49-BB4C-B5D7-50332F01BC7E}" type="presParOf" srcId="{D4DA9E25-ED7A-2F44-92FB-2E0D2F0EF3AA}" destId="{961B35A3-0F30-524D-B203-11C735194D7B}" srcOrd="1" destOrd="0" presId="urn:microsoft.com/office/officeart/2005/8/layout/hProcess6"/>
    <dgm:cxn modelId="{03CE7813-3E0E-684B-95A6-AABD0717AAF4}" type="presParOf" srcId="{D4DA9E25-ED7A-2F44-92FB-2E0D2F0EF3AA}" destId="{95EBC03C-70CF-6944-9E4B-F5D2489B9E5C}" srcOrd="2" destOrd="0" presId="urn:microsoft.com/office/officeart/2005/8/layout/hProcess6"/>
    <dgm:cxn modelId="{43722B18-CFAD-244D-A4B1-39048DFE75D7}" type="presParOf" srcId="{D4DA9E25-ED7A-2F44-92FB-2E0D2F0EF3AA}" destId="{D71F9AE3-2922-5844-8C94-AF2BE60C94E8}" srcOrd="3" destOrd="0" presId="urn:microsoft.com/office/officeart/2005/8/layout/hProcess6"/>
    <dgm:cxn modelId="{25D813D5-5013-6A4A-B729-535718E35057}" type="presParOf" srcId="{5A876492-F162-3A48-9BE9-BF74CA7962D6}" destId="{10082736-F0DD-A547-89CC-37C068E7A8DE}" srcOrd="3" destOrd="0" presId="urn:microsoft.com/office/officeart/2005/8/layout/hProcess6"/>
    <dgm:cxn modelId="{C67B876A-8BD6-F247-B571-3A6A19F4161F}" type="presParOf" srcId="{5A876492-F162-3A48-9BE9-BF74CA7962D6}" destId="{9BC9EDF4-7D18-704E-886B-B670C9CAF2E5}" srcOrd="4" destOrd="0" presId="urn:microsoft.com/office/officeart/2005/8/layout/hProcess6"/>
    <dgm:cxn modelId="{1FADC5F0-DAB8-CE46-815D-4501605E5DF1}" type="presParOf" srcId="{9BC9EDF4-7D18-704E-886B-B670C9CAF2E5}" destId="{67381AED-C27B-C04B-B0FE-BFB3B36E5C7E}" srcOrd="0" destOrd="0" presId="urn:microsoft.com/office/officeart/2005/8/layout/hProcess6"/>
    <dgm:cxn modelId="{B13D9DC8-9336-9E4C-B849-1936615649E6}" type="presParOf" srcId="{9BC9EDF4-7D18-704E-886B-B670C9CAF2E5}" destId="{BFE8718D-A419-8845-ADE0-BAE531F4EECC}" srcOrd="1" destOrd="0" presId="urn:microsoft.com/office/officeart/2005/8/layout/hProcess6"/>
    <dgm:cxn modelId="{243C0B6C-7E7E-0646-B2C5-B53E486D8494}" type="presParOf" srcId="{9BC9EDF4-7D18-704E-886B-B670C9CAF2E5}" destId="{DECACD66-5318-C64B-A465-AA46B379ACB8}" srcOrd="2" destOrd="0" presId="urn:microsoft.com/office/officeart/2005/8/layout/hProcess6"/>
    <dgm:cxn modelId="{29AA98A2-43E1-D64F-ACC8-4D19D6121E90}" type="presParOf" srcId="{9BC9EDF4-7D18-704E-886B-B670C9CAF2E5}" destId="{4621BE07-2271-524C-B2C9-41828ABDE58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8EBCF-A3F7-1141-8D72-CA6FA778E373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DF1023-FB96-7B44-B619-4DC7454D0381}">
      <dgm:prSet phldrT="[Texte]"/>
      <dgm:spPr/>
      <dgm:t>
        <a:bodyPr/>
        <a:lstStyle/>
        <a:p>
          <a:r>
            <a:rPr lang="fr-FR" dirty="0"/>
            <a:t>Description du cycle de formation concernant la famille des métiers </a:t>
          </a:r>
        </a:p>
      </dgm:t>
    </dgm:pt>
    <dgm:pt modelId="{DEF78038-7333-0C4E-A6B1-D115C28CC56A}" type="parTrans" cxnId="{2BF06955-92DB-B54D-9D27-054DE87FF32E}">
      <dgm:prSet/>
      <dgm:spPr/>
      <dgm:t>
        <a:bodyPr/>
        <a:lstStyle/>
        <a:p>
          <a:endParaRPr lang="fr-FR"/>
        </a:p>
      </dgm:t>
    </dgm:pt>
    <dgm:pt modelId="{B7DA2671-8B24-A842-8CFF-B8C6E6752A0D}" type="sibTrans" cxnId="{2BF06955-92DB-B54D-9D27-054DE87FF32E}">
      <dgm:prSet/>
      <dgm:spPr/>
      <dgm:t>
        <a:bodyPr/>
        <a:lstStyle/>
        <a:p>
          <a:endParaRPr lang="fr-FR"/>
        </a:p>
      </dgm:t>
    </dgm:pt>
    <dgm:pt modelId="{20A84BBB-AF32-E746-8190-B2CEE2F05708}">
      <dgm:prSet phldrT="[Texte]"/>
      <dgm:spPr/>
      <dgm:t>
        <a:bodyPr/>
        <a:lstStyle/>
        <a:p>
          <a:r>
            <a:rPr lang="fr-FR" dirty="0"/>
            <a:t>travailler au sein d’une équipe, rechercher et analyser des informations, communiquer et entreprendre, décloisonner les métiers au sens de la transition numérique (BIM) </a:t>
          </a:r>
        </a:p>
      </dgm:t>
    </dgm:pt>
    <dgm:pt modelId="{ED908A24-2D68-2B43-A27D-3C00699D2B10}" type="parTrans" cxnId="{201DBCC7-A159-E049-806C-5BD4AC189CDE}">
      <dgm:prSet/>
      <dgm:spPr/>
      <dgm:t>
        <a:bodyPr/>
        <a:lstStyle/>
        <a:p>
          <a:endParaRPr lang="fr-FR"/>
        </a:p>
      </dgm:t>
    </dgm:pt>
    <dgm:pt modelId="{2A533DE8-E868-CC4F-A028-D64A0DEF3962}" type="sibTrans" cxnId="{201DBCC7-A159-E049-806C-5BD4AC189CDE}">
      <dgm:prSet/>
      <dgm:spPr/>
      <dgm:t>
        <a:bodyPr/>
        <a:lstStyle/>
        <a:p>
          <a:endParaRPr lang="fr-FR"/>
        </a:p>
      </dgm:t>
    </dgm:pt>
    <dgm:pt modelId="{8D0F4CBC-1BEE-A84F-94F2-00FE7187C976}">
      <dgm:prSet phldrT="[Texte]"/>
      <dgm:spPr/>
      <dgm:t>
        <a:bodyPr/>
        <a:lstStyle/>
        <a:p>
          <a:r>
            <a:rPr lang="fr-FR" dirty="0"/>
            <a:t>Les élèves abordent les différents métiers à partir de mini-projets de réalisation ou de maintenance du BTP</a:t>
          </a:r>
          <a:br>
            <a:rPr lang="fr-FR" dirty="0"/>
          </a:br>
          <a:endParaRPr lang="fr-FR" dirty="0"/>
        </a:p>
      </dgm:t>
    </dgm:pt>
    <dgm:pt modelId="{1D221A5C-EDB5-5D4B-8577-7AEB51EFC5EF}" type="parTrans" cxnId="{5D2488FB-1F5E-0444-8BA7-97935D116057}">
      <dgm:prSet/>
      <dgm:spPr/>
      <dgm:t>
        <a:bodyPr/>
        <a:lstStyle/>
        <a:p>
          <a:endParaRPr lang="fr-FR"/>
        </a:p>
      </dgm:t>
    </dgm:pt>
    <dgm:pt modelId="{E4447CA0-A421-134B-AB29-4792555C522E}" type="sibTrans" cxnId="{5D2488FB-1F5E-0444-8BA7-97935D116057}">
      <dgm:prSet/>
      <dgm:spPr/>
      <dgm:t>
        <a:bodyPr/>
        <a:lstStyle/>
        <a:p>
          <a:endParaRPr lang="fr-FR"/>
        </a:p>
      </dgm:t>
    </dgm:pt>
    <dgm:pt modelId="{77D41DBF-78C7-2D46-AF60-2EDA4AE0E91C}">
      <dgm:prSet phldrT="[Texte]"/>
      <dgm:spPr/>
      <dgm:t>
        <a:bodyPr/>
        <a:lstStyle/>
        <a:p>
          <a:r>
            <a:rPr lang="fr-FR" dirty="0"/>
            <a:t>travaillent en ilots de plusieurs élèves. Chaque îlot travaille sur l’appropriation des objectifs techniques, l’organisation et la réalisation d’un mini chantier relatif au gros-œuvre ou au second œuvre ou à la maintenance ou à la finition ou à la rénovation d’un ouvrage de bâtiment ou de travaux publics. </a:t>
          </a:r>
        </a:p>
      </dgm:t>
    </dgm:pt>
    <dgm:pt modelId="{4B8FA066-4CA4-2847-AAA9-32D29DC3DE6A}" type="parTrans" cxnId="{A3139D77-AC98-6D47-9010-DA8A2DA715C1}">
      <dgm:prSet/>
      <dgm:spPr/>
      <dgm:t>
        <a:bodyPr/>
        <a:lstStyle/>
        <a:p>
          <a:endParaRPr lang="fr-FR"/>
        </a:p>
      </dgm:t>
    </dgm:pt>
    <dgm:pt modelId="{29437935-37A7-914D-AC03-57F704310F2A}" type="sibTrans" cxnId="{A3139D77-AC98-6D47-9010-DA8A2DA715C1}">
      <dgm:prSet/>
      <dgm:spPr/>
      <dgm:t>
        <a:bodyPr/>
        <a:lstStyle/>
        <a:p>
          <a:endParaRPr lang="fr-FR"/>
        </a:p>
      </dgm:t>
    </dgm:pt>
    <dgm:pt modelId="{CEEAEDDA-8EBB-5B42-ABC5-39431BBC06AC}">
      <dgm:prSet phldrT="[Texte]"/>
      <dgm:spPr/>
      <dgm:t>
        <a:bodyPr/>
        <a:lstStyle/>
        <a:p>
          <a:r>
            <a:rPr lang="fr-FR" dirty="0"/>
            <a:t>L’identification des « tâches professionnelles » caractéristiques de chaque mini-chantier associe chaque élève à une fonction à assurer au sein de l’équipe </a:t>
          </a:r>
        </a:p>
      </dgm:t>
    </dgm:pt>
    <dgm:pt modelId="{8B9CCD23-4366-2843-A62C-CC8BDC21F8BE}" type="parTrans" cxnId="{C68FD0B9-3DF2-A44B-8416-826676F57C6A}">
      <dgm:prSet/>
      <dgm:spPr/>
      <dgm:t>
        <a:bodyPr/>
        <a:lstStyle/>
        <a:p>
          <a:endParaRPr lang="fr-FR"/>
        </a:p>
      </dgm:t>
    </dgm:pt>
    <dgm:pt modelId="{1B489CF7-0167-8844-9ADF-28D23090E3B2}" type="sibTrans" cxnId="{C68FD0B9-3DF2-A44B-8416-826676F57C6A}">
      <dgm:prSet/>
      <dgm:spPr/>
      <dgm:t>
        <a:bodyPr/>
        <a:lstStyle/>
        <a:p>
          <a:endParaRPr lang="fr-FR"/>
        </a:p>
      </dgm:t>
    </dgm:pt>
    <dgm:pt modelId="{3285B505-2B55-BA4B-9555-F6AF86AC52D1}">
      <dgm:prSet phldrT="[Texte]"/>
      <dgm:spPr/>
      <dgm:t>
        <a:bodyPr/>
        <a:lstStyle/>
        <a:p>
          <a:r>
            <a:rPr lang="fr-FR" dirty="0"/>
            <a:t>Chaque équipe évolue dans un environnement technique conforme aux enjeux de la transition numérique dans le BTP. </a:t>
          </a:r>
        </a:p>
      </dgm:t>
    </dgm:pt>
    <dgm:pt modelId="{14934B66-B235-5044-9F59-F0F0BCB00C82}" type="parTrans" cxnId="{D15E0195-6184-A241-BC71-051B26B935B5}">
      <dgm:prSet/>
      <dgm:spPr/>
      <dgm:t>
        <a:bodyPr/>
        <a:lstStyle/>
        <a:p>
          <a:endParaRPr lang="fr-FR"/>
        </a:p>
      </dgm:t>
    </dgm:pt>
    <dgm:pt modelId="{44A787C4-1247-2044-AFE3-FEFC6C555FFE}" type="sibTrans" cxnId="{D15E0195-6184-A241-BC71-051B26B935B5}">
      <dgm:prSet/>
      <dgm:spPr/>
      <dgm:t>
        <a:bodyPr/>
        <a:lstStyle/>
        <a:p>
          <a:endParaRPr lang="fr-FR"/>
        </a:p>
      </dgm:t>
    </dgm:pt>
    <dgm:pt modelId="{56DC43DE-295A-8243-BB1A-11E9D5133CB5}" type="pres">
      <dgm:prSet presAssocID="{0648EBCF-A3F7-1141-8D72-CA6FA778E3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3CB0A86-DBD1-CE48-93C7-CECB3F06B74B}" type="pres">
      <dgm:prSet presAssocID="{DFDF1023-FB96-7B44-B619-4DC7454D0381}" presName="composite" presStyleCnt="0"/>
      <dgm:spPr/>
    </dgm:pt>
    <dgm:pt modelId="{7CDEAD5D-98DD-9D43-8EA8-FE42C8D2F36D}" type="pres">
      <dgm:prSet presAssocID="{DFDF1023-FB96-7B44-B619-4DC7454D038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63A7D8-C9F7-3B40-B64C-1171C3E92363}" type="pres">
      <dgm:prSet presAssocID="{DFDF1023-FB96-7B44-B619-4DC7454D0381}" presName="parSh" presStyleLbl="node1" presStyleIdx="0" presStyleCnt="3"/>
      <dgm:spPr/>
      <dgm:t>
        <a:bodyPr/>
        <a:lstStyle/>
        <a:p>
          <a:endParaRPr lang="fr-FR"/>
        </a:p>
      </dgm:t>
    </dgm:pt>
    <dgm:pt modelId="{5E281CD4-3981-F14D-9573-045706BB86A6}" type="pres">
      <dgm:prSet presAssocID="{DFDF1023-FB96-7B44-B619-4DC7454D038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1ADBF6-6612-0844-8B68-9DA1DF2044DB}" type="pres">
      <dgm:prSet presAssocID="{B7DA2671-8B24-A842-8CFF-B8C6E6752A0D}" presName="sibTrans" presStyleLbl="sibTrans2D1" presStyleIdx="0" presStyleCnt="2"/>
      <dgm:spPr/>
      <dgm:t>
        <a:bodyPr/>
        <a:lstStyle/>
        <a:p>
          <a:endParaRPr lang="fr-FR"/>
        </a:p>
      </dgm:t>
    </dgm:pt>
    <dgm:pt modelId="{B5FFA1C9-3319-2645-8A2A-4BCE6A13527C}" type="pres">
      <dgm:prSet presAssocID="{B7DA2671-8B24-A842-8CFF-B8C6E6752A0D}" presName="connTx" presStyleLbl="sibTrans2D1" presStyleIdx="0" presStyleCnt="2"/>
      <dgm:spPr/>
      <dgm:t>
        <a:bodyPr/>
        <a:lstStyle/>
        <a:p>
          <a:endParaRPr lang="fr-FR"/>
        </a:p>
      </dgm:t>
    </dgm:pt>
    <dgm:pt modelId="{A74E13F3-6D0F-FA4C-8B5E-3D094EEA0DEB}" type="pres">
      <dgm:prSet presAssocID="{8D0F4CBC-1BEE-A84F-94F2-00FE7187C976}" presName="composite" presStyleCnt="0"/>
      <dgm:spPr/>
    </dgm:pt>
    <dgm:pt modelId="{3043BD71-CF05-8943-A94D-A829699A0DF9}" type="pres">
      <dgm:prSet presAssocID="{8D0F4CBC-1BEE-A84F-94F2-00FE7187C97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5D1FC7-C8BC-E54F-B5E7-67BBC6447260}" type="pres">
      <dgm:prSet presAssocID="{8D0F4CBC-1BEE-A84F-94F2-00FE7187C976}" presName="parSh" presStyleLbl="node1" presStyleIdx="1" presStyleCnt="3"/>
      <dgm:spPr/>
      <dgm:t>
        <a:bodyPr/>
        <a:lstStyle/>
        <a:p>
          <a:endParaRPr lang="fr-FR"/>
        </a:p>
      </dgm:t>
    </dgm:pt>
    <dgm:pt modelId="{2E584DE6-2862-5248-A9B2-2B820B38BB5B}" type="pres">
      <dgm:prSet presAssocID="{8D0F4CBC-1BEE-A84F-94F2-00FE7187C97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32567D-921F-3B40-A3C5-794322327212}" type="pres">
      <dgm:prSet presAssocID="{E4447CA0-A421-134B-AB29-4792555C522E}" presName="sibTrans" presStyleLbl="sibTrans2D1" presStyleIdx="1" presStyleCnt="2"/>
      <dgm:spPr/>
      <dgm:t>
        <a:bodyPr/>
        <a:lstStyle/>
        <a:p>
          <a:endParaRPr lang="fr-FR"/>
        </a:p>
      </dgm:t>
    </dgm:pt>
    <dgm:pt modelId="{11597EFE-C5B1-F44E-8475-780484AA654B}" type="pres">
      <dgm:prSet presAssocID="{E4447CA0-A421-134B-AB29-4792555C522E}" presName="connTx" presStyleLbl="sibTrans2D1" presStyleIdx="1" presStyleCnt="2"/>
      <dgm:spPr/>
      <dgm:t>
        <a:bodyPr/>
        <a:lstStyle/>
        <a:p>
          <a:endParaRPr lang="fr-FR"/>
        </a:p>
      </dgm:t>
    </dgm:pt>
    <dgm:pt modelId="{92FE4069-158B-8C46-A3DB-3DF442331119}" type="pres">
      <dgm:prSet presAssocID="{CEEAEDDA-8EBB-5B42-ABC5-39431BBC06AC}" presName="composite" presStyleCnt="0"/>
      <dgm:spPr/>
    </dgm:pt>
    <dgm:pt modelId="{C7358253-39CE-0140-88FB-420670EBB32D}" type="pres">
      <dgm:prSet presAssocID="{CEEAEDDA-8EBB-5B42-ABC5-39431BBC06A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4C94F5-5FAE-9B43-B46A-B59EA6769AE3}" type="pres">
      <dgm:prSet presAssocID="{CEEAEDDA-8EBB-5B42-ABC5-39431BBC06AC}" presName="parSh" presStyleLbl="node1" presStyleIdx="2" presStyleCnt="3"/>
      <dgm:spPr/>
      <dgm:t>
        <a:bodyPr/>
        <a:lstStyle/>
        <a:p>
          <a:endParaRPr lang="fr-FR"/>
        </a:p>
      </dgm:t>
    </dgm:pt>
    <dgm:pt modelId="{17981005-3661-024B-82C1-594576F807CF}" type="pres">
      <dgm:prSet presAssocID="{CEEAEDDA-8EBB-5B42-ABC5-39431BBC06A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8E89ED-8714-7946-8F4F-C701BCC1D3F2}" type="presOf" srcId="{DFDF1023-FB96-7B44-B619-4DC7454D0381}" destId="{6B63A7D8-C9F7-3B40-B64C-1171C3E92363}" srcOrd="1" destOrd="0" presId="urn:microsoft.com/office/officeart/2005/8/layout/process3"/>
    <dgm:cxn modelId="{F835CE74-8AA0-DC4B-80B7-21ED39E471C7}" type="presOf" srcId="{3285B505-2B55-BA4B-9555-F6AF86AC52D1}" destId="{17981005-3661-024B-82C1-594576F807CF}" srcOrd="0" destOrd="0" presId="urn:microsoft.com/office/officeart/2005/8/layout/process3"/>
    <dgm:cxn modelId="{A3139D77-AC98-6D47-9010-DA8A2DA715C1}" srcId="{8D0F4CBC-1BEE-A84F-94F2-00FE7187C976}" destId="{77D41DBF-78C7-2D46-AF60-2EDA4AE0E91C}" srcOrd="0" destOrd="0" parTransId="{4B8FA066-4CA4-2847-AAA9-32D29DC3DE6A}" sibTransId="{29437935-37A7-914D-AC03-57F704310F2A}"/>
    <dgm:cxn modelId="{433CB7A8-896D-4246-81A7-3405C4E47E5A}" type="presOf" srcId="{E4447CA0-A421-134B-AB29-4792555C522E}" destId="{11597EFE-C5B1-F44E-8475-780484AA654B}" srcOrd="1" destOrd="0" presId="urn:microsoft.com/office/officeart/2005/8/layout/process3"/>
    <dgm:cxn modelId="{9170C444-C65E-594A-AFC4-3379E12ECD0B}" type="presOf" srcId="{77D41DBF-78C7-2D46-AF60-2EDA4AE0E91C}" destId="{2E584DE6-2862-5248-A9B2-2B820B38BB5B}" srcOrd="0" destOrd="0" presId="urn:microsoft.com/office/officeart/2005/8/layout/process3"/>
    <dgm:cxn modelId="{C68FD0B9-3DF2-A44B-8416-826676F57C6A}" srcId="{0648EBCF-A3F7-1141-8D72-CA6FA778E373}" destId="{CEEAEDDA-8EBB-5B42-ABC5-39431BBC06AC}" srcOrd="2" destOrd="0" parTransId="{8B9CCD23-4366-2843-A62C-CC8BDC21F8BE}" sibTransId="{1B489CF7-0167-8844-9ADF-28D23090E3B2}"/>
    <dgm:cxn modelId="{5D2488FB-1F5E-0444-8BA7-97935D116057}" srcId="{0648EBCF-A3F7-1141-8D72-CA6FA778E373}" destId="{8D0F4CBC-1BEE-A84F-94F2-00FE7187C976}" srcOrd="1" destOrd="0" parTransId="{1D221A5C-EDB5-5D4B-8577-7AEB51EFC5EF}" sibTransId="{E4447CA0-A421-134B-AB29-4792555C522E}"/>
    <dgm:cxn modelId="{0B03ECD8-0853-DC4B-B518-6018C1978243}" type="presOf" srcId="{DFDF1023-FB96-7B44-B619-4DC7454D0381}" destId="{7CDEAD5D-98DD-9D43-8EA8-FE42C8D2F36D}" srcOrd="0" destOrd="0" presId="urn:microsoft.com/office/officeart/2005/8/layout/process3"/>
    <dgm:cxn modelId="{0E68B0B4-948C-9F4D-B16F-AF1E715AA122}" type="presOf" srcId="{8D0F4CBC-1BEE-A84F-94F2-00FE7187C976}" destId="{3043BD71-CF05-8943-A94D-A829699A0DF9}" srcOrd="0" destOrd="0" presId="urn:microsoft.com/office/officeart/2005/8/layout/process3"/>
    <dgm:cxn modelId="{4AC33A74-5596-8940-B6F3-4B6E37ACD164}" type="presOf" srcId="{E4447CA0-A421-134B-AB29-4792555C522E}" destId="{6032567D-921F-3B40-A3C5-794322327212}" srcOrd="0" destOrd="0" presId="urn:microsoft.com/office/officeart/2005/8/layout/process3"/>
    <dgm:cxn modelId="{8A8402FD-8672-D349-9445-7A29640761C8}" type="presOf" srcId="{CEEAEDDA-8EBB-5B42-ABC5-39431BBC06AC}" destId="{C7358253-39CE-0140-88FB-420670EBB32D}" srcOrd="0" destOrd="0" presId="urn:microsoft.com/office/officeart/2005/8/layout/process3"/>
    <dgm:cxn modelId="{B88FEF98-58E7-D341-B484-5783A2E30D69}" type="presOf" srcId="{B7DA2671-8B24-A842-8CFF-B8C6E6752A0D}" destId="{371ADBF6-6612-0844-8B68-9DA1DF2044DB}" srcOrd="0" destOrd="0" presId="urn:microsoft.com/office/officeart/2005/8/layout/process3"/>
    <dgm:cxn modelId="{D15E0195-6184-A241-BC71-051B26B935B5}" srcId="{CEEAEDDA-8EBB-5B42-ABC5-39431BBC06AC}" destId="{3285B505-2B55-BA4B-9555-F6AF86AC52D1}" srcOrd="0" destOrd="0" parTransId="{14934B66-B235-5044-9F59-F0F0BCB00C82}" sibTransId="{44A787C4-1247-2044-AFE3-FEFC6C555FFE}"/>
    <dgm:cxn modelId="{E451930F-D17C-6048-A821-752FF7CF7FF3}" type="presOf" srcId="{20A84BBB-AF32-E746-8190-B2CEE2F05708}" destId="{5E281CD4-3981-F14D-9573-045706BB86A6}" srcOrd="0" destOrd="0" presId="urn:microsoft.com/office/officeart/2005/8/layout/process3"/>
    <dgm:cxn modelId="{38DF1883-AD24-1244-A70E-9A9DBB3EC9A3}" type="presOf" srcId="{CEEAEDDA-8EBB-5B42-ABC5-39431BBC06AC}" destId="{4B4C94F5-5FAE-9B43-B46A-B59EA6769AE3}" srcOrd="1" destOrd="0" presId="urn:microsoft.com/office/officeart/2005/8/layout/process3"/>
    <dgm:cxn modelId="{7C712DF0-2468-4340-99DE-6997CD382CF3}" type="presOf" srcId="{B7DA2671-8B24-A842-8CFF-B8C6E6752A0D}" destId="{B5FFA1C9-3319-2645-8A2A-4BCE6A13527C}" srcOrd="1" destOrd="0" presId="urn:microsoft.com/office/officeart/2005/8/layout/process3"/>
    <dgm:cxn modelId="{2BF06955-92DB-B54D-9D27-054DE87FF32E}" srcId="{0648EBCF-A3F7-1141-8D72-CA6FA778E373}" destId="{DFDF1023-FB96-7B44-B619-4DC7454D0381}" srcOrd="0" destOrd="0" parTransId="{DEF78038-7333-0C4E-A6B1-D115C28CC56A}" sibTransId="{B7DA2671-8B24-A842-8CFF-B8C6E6752A0D}"/>
    <dgm:cxn modelId="{9C1DF8C3-75CD-CF45-819E-543BF217B1B9}" type="presOf" srcId="{8D0F4CBC-1BEE-A84F-94F2-00FE7187C976}" destId="{645D1FC7-C8BC-E54F-B5E7-67BBC6447260}" srcOrd="1" destOrd="0" presId="urn:microsoft.com/office/officeart/2005/8/layout/process3"/>
    <dgm:cxn modelId="{201DBCC7-A159-E049-806C-5BD4AC189CDE}" srcId="{DFDF1023-FB96-7B44-B619-4DC7454D0381}" destId="{20A84BBB-AF32-E746-8190-B2CEE2F05708}" srcOrd="0" destOrd="0" parTransId="{ED908A24-2D68-2B43-A27D-3C00699D2B10}" sibTransId="{2A533DE8-E868-CC4F-A028-D64A0DEF3962}"/>
    <dgm:cxn modelId="{463C2773-0B5B-DA40-851C-182CC7AD5E6D}" type="presOf" srcId="{0648EBCF-A3F7-1141-8D72-CA6FA778E373}" destId="{56DC43DE-295A-8243-BB1A-11E9D5133CB5}" srcOrd="0" destOrd="0" presId="urn:microsoft.com/office/officeart/2005/8/layout/process3"/>
    <dgm:cxn modelId="{8988A7E4-73A8-2A49-A10C-5D805D57F0A3}" type="presParOf" srcId="{56DC43DE-295A-8243-BB1A-11E9D5133CB5}" destId="{E3CB0A86-DBD1-CE48-93C7-CECB3F06B74B}" srcOrd="0" destOrd="0" presId="urn:microsoft.com/office/officeart/2005/8/layout/process3"/>
    <dgm:cxn modelId="{73DBEF99-DAC8-EF4D-8EC7-5E345C3E6FEB}" type="presParOf" srcId="{E3CB0A86-DBD1-CE48-93C7-CECB3F06B74B}" destId="{7CDEAD5D-98DD-9D43-8EA8-FE42C8D2F36D}" srcOrd="0" destOrd="0" presId="urn:microsoft.com/office/officeart/2005/8/layout/process3"/>
    <dgm:cxn modelId="{A304DF16-7862-A548-A82F-4C5D354D02A2}" type="presParOf" srcId="{E3CB0A86-DBD1-CE48-93C7-CECB3F06B74B}" destId="{6B63A7D8-C9F7-3B40-B64C-1171C3E92363}" srcOrd="1" destOrd="0" presId="urn:microsoft.com/office/officeart/2005/8/layout/process3"/>
    <dgm:cxn modelId="{89C704F5-95F9-9744-9D9B-28BE8A35730C}" type="presParOf" srcId="{E3CB0A86-DBD1-CE48-93C7-CECB3F06B74B}" destId="{5E281CD4-3981-F14D-9573-045706BB86A6}" srcOrd="2" destOrd="0" presId="urn:microsoft.com/office/officeart/2005/8/layout/process3"/>
    <dgm:cxn modelId="{29A37F37-0156-514D-A3B0-39D2A7B6730A}" type="presParOf" srcId="{56DC43DE-295A-8243-BB1A-11E9D5133CB5}" destId="{371ADBF6-6612-0844-8B68-9DA1DF2044DB}" srcOrd="1" destOrd="0" presId="urn:microsoft.com/office/officeart/2005/8/layout/process3"/>
    <dgm:cxn modelId="{251A407C-E3D0-B34D-BF61-C7D72A08066B}" type="presParOf" srcId="{371ADBF6-6612-0844-8B68-9DA1DF2044DB}" destId="{B5FFA1C9-3319-2645-8A2A-4BCE6A13527C}" srcOrd="0" destOrd="0" presId="urn:microsoft.com/office/officeart/2005/8/layout/process3"/>
    <dgm:cxn modelId="{5920E1C4-69D4-B044-B927-72D577D85380}" type="presParOf" srcId="{56DC43DE-295A-8243-BB1A-11E9D5133CB5}" destId="{A74E13F3-6D0F-FA4C-8B5E-3D094EEA0DEB}" srcOrd="2" destOrd="0" presId="urn:microsoft.com/office/officeart/2005/8/layout/process3"/>
    <dgm:cxn modelId="{04B03BF1-A07F-F04C-85F9-2FF42731A379}" type="presParOf" srcId="{A74E13F3-6D0F-FA4C-8B5E-3D094EEA0DEB}" destId="{3043BD71-CF05-8943-A94D-A829699A0DF9}" srcOrd="0" destOrd="0" presId="urn:microsoft.com/office/officeart/2005/8/layout/process3"/>
    <dgm:cxn modelId="{FCA13ECC-3711-0F47-8898-4FB5EEB741DB}" type="presParOf" srcId="{A74E13F3-6D0F-FA4C-8B5E-3D094EEA0DEB}" destId="{645D1FC7-C8BC-E54F-B5E7-67BBC6447260}" srcOrd="1" destOrd="0" presId="urn:microsoft.com/office/officeart/2005/8/layout/process3"/>
    <dgm:cxn modelId="{1606074D-95E1-C64F-98F3-C301B8F6A1A4}" type="presParOf" srcId="{A74E13F3-6D0F-FA4C-8B5E-3D094EEA0DEB}" destId="{2E584DE6-2862-5248-A9B2-2B820B38BB5B}" srcOrd="2" destOrd="0" presId="urn:microsoft.com/office/officeart/2005/8/layout/process3"/>
    <dgm:cxn modelId="{22A274C5-8600-E64E-9FE0-D99FE1D3BF43}" type="presParOf" srcId="{56DC43DE-295A-8243-BB1A-11E9D5133CB5}" destId="{6032567D-921F-3B40-A3C5-794322327212}" srcOrd="3" destOrd="0" presId="urn:microsoft.com/office/officeart/2005/8/layout/process3"/>
    <dgm:cxn modelId="{F513EAF9-0C52-B64D-947D-532B1ADE00BD}" type="presParOf" srcId="{6032567D-921F-3B40-A3C5-794322327212}" destId="{11597EFE-C5B1-F44E-8475-780484AA654B}" srcOrd="0" destOrd="0" presId="urn:microsoft.com/office/officeart/2005/8/layout/process3"/>
    <dgm:cxn modelId="{84D2D196-5995-6D49-9E8A-00089DF3E806}" type="presParOf" srcId="{56DC43DE-295A-8243-BB1A-11E9D5133CB5}" destId="{92FE4069-158B-8C46-A3DB-3DF442331119}" srcOrd="4" destOrd="0" presId="urn:microsoft.com/office/officeart/2005/8/layout/process3"/>
    <dgm:cxn modelId="{6BBD7CBE-D7A6-4547-AA3B-1216BA1FA428}" type="presParOf" srcId="{92FE4069-158B-8C46-A3DB-3DF442331119}" destId="{C7358253-39CE-0140-88FB-420670EBB32D}" srcOrd="0" destOrd="0" presId="urn:microsoft.com/office/officeart/2005/8/layout/process3"/>
    <dgm:cxn modelId="{AA0D95E2-E2B3-9A40-9055-1DEA64873B34}" type="presParOf" srcId="{92FE4069-158B-8C46-A3DB-3DF442331119}" destId="{4B4C94F5-5FAE-9B43-B46A-B59EA6769AE3}" srcOrd="1" destOrd="0" presId="urn:microsoft.com/office/officeart/2005/8/layout/process3"/>
    <dgm:cxn modelId="{F5EF3E5B-3D44-2942-A0AE-3EFF853DE99E}" type="presParOf" srcId="{92FE4069-158B-8C46-A3DB-3DF442331119}" destId="{17981005-3661-024B-82C1-594576F807C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48EBCF-A3F7-1141-8D72-CA6FA778E373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DF1023-FB96-7B44-B619-4DC7454D0381}">
      <dgm:prSet phldrT="[Texte]"/>
      <dgm:spPr/>
      <dgm:t>
        <a:bodyPr/>
        <a:lstStyle/>
        <a:p>
          <a:r>
            <a:rPr lang="fr-FR" dirty="0"/>
            <a:t>La démarche de conduite de projet peut opportunément être conjuguée avec la démarche d’investigation.</a:t>
          </a:r>
        </a:p>
      </dgm:t>
    </dgm:pt>
    <dgm:pt modelId="{DEF78038-7333-0C4E-A6B1-D115C28CC56A}" type="parTrans" cxnId="{2BF06955-92DB-B54D-9D27-054DE87FF32E}">
      <dgm:prSet/>
      <dgm:spPr/>
      <dgm:t>
        <a:bodyPr/>
        <a:lstStyle/>
        <a:p>
          <a:endParaRPr lang="fr-FR"/>
        </a:p>
      </dgm:t>
    </dgm:pt>
    <dgm:pt modelId="{B7DA2671-8B24-A842-8CFF-B8C6E6752A0D}" type="sibTrans" cxnId="{2BF06955-92DB-B54D-9D27-054DE87FF32E}">
      <dgm:prSet/>
      <dgm:spPr/>
      <dgm:t>
        <a:bodyPr/>
        <a:lstStyle/>
        <a:p>
          <a:endParaRPr lang="fr-FR"/>
        </a:p>
      </dgm:t>
    </dgm:pt>
    <dgm:pt modelId="{20A84BBB-AF32-E746-8190-B2CEE2F05708}">
      <dgm:prSet phldrT="[Texte]"/>
      <dgm:spPr/>
      <dgm:t>
        <a:bodyPr/>
        <a:lstStyle/>
        <a:p>
          <a:r>
            <a:rPr lang="fr-FR" dirty="0"/>
            <a:t>découverte de procédés techniques essentiellement. </a:t>
          </a:r>
        </a:p>
      </dgm:t>
    </dgm:pt>
    <dgm:pt modelId="{ED908A24-2D68-2B43-A27D-3C00699D2B10}" type="parTrans" cxnId="{201DBCC7-A159-E049-806C-5BD4AC189CDE}">
      <dgm:prSet/>
      <dgm:spPr/>
      <dgm:t>
        <a:bodyPr/>
        <a:lstStyle/>
        <a:p>
          <a:endParaRPr lang="fr-FR"/>
        </a:p>
      </dgm:t>
    </dgm:pt>
    <dgm:pt modelId="{2A533DE8-E868-CC4F-A028-D64A0DEF3962}" type="sibTrans" cxnId="{201DBCC7-A159-E049-806C-5BD4AC189CDE}">
      <dgm:prSet/>
      <dgm:spPr/>
      <dgm:t>
        <a:bodyPr/>
        <a:lstStyle/>
        <a:p>
          <a:endParaRPr lang="fr-FR"/>
        </a:p>
      </dgm:t>
    </dgm:pt>
    <dgm:pt modelId="{8D0F4CBC-1BEE-A84F-94F2-00FE7187C976}">
      <dgm:prSet phldrT="[Texte]"/>
      <dgm:spPr/>
      <dgm:t>
        <a:bodyPr/>
        <a:lstStyle/>
        <a:p>
          <a:r>
            <a:rPr lang="fr-FR" dirty="0"/>
            <a:t>La formalisation des savoirs et savoir-faire est apportée par l’enseignant ou en auto apprentissage, en début ou en cours ou en fin de séquence. </a:t>
          </a:r>
        </a:p>
      </dgm:t>
    </dgm:pt>
    <dgm:pt modelId="{1D221A5C-EDB5-5D4B-8577-7AEB51EFC5EF}" type="parTrans" cxnId="{5D2488FB-1F5E-0444-8BA7-97935D116057}">
      <dgm:prSet/>
      <dgm:spPr/>
      <dgm:t>
        <a:bodyPr/>
        <a:lstStyle/>
        <a:p>
          <a:endParaRPr lang="fr-FR"/>
        </a:p>
      </dgm:t>
    </dgm:pt>
    <dgm:pt modelId="{E4447CA0-A421-134B-AB29-4792555C522E}" type="sibTrans" cxnId="{5D2488FB-1F5E-0444-8BA7-97935D116057}">
      <dgm:prSet/>
      <dgm:spPr/>
      <dgm:t>
        <a:bodyPr/>
        <a:lstStyle/>
        <a:p>
          <a:endParaRPr lang="fr-FR"/>
        </a:p>
      </dgm:t>
    </dgm:pt>
    <dgm:pt modelId="{77D41DBF-78C7-2D46-AF60-2EDA4AE0E91C}">
      <dgm:prSet phldrT="[Texte]"/>
      <dgm:spPr/>
      <dgm:t>
        <a:bodyPr/>
        <a:lstStyle/>
        <a:p>
          <a:r>
            <a:rPr lang="fr-FR" dirty="0"/>
            <a:t>Les outils numériques sont privilégiés Une plateforme interactive dédiée et des tablettes sont à la disposition des élèves. </a:t>
          </a:r>
        </a:p>
      </dgm:t>
    </dgm:pt>
    <dgm:pt modelId="{4B8FA066-4CA4-2847-AAA9-32D29DC3DE6A}" type="parTrans" cxnId="{A3139D77-AC98-6D47-9010-DA8A2DA715C1}">
      <dgm:prSet/>
      <dgm:spPr/>
      <dgm:t>
        <a:bodyPr/>
        <a:lstStyle/>
        <a:p>
          <a:endParaRPr lang="fr-FR"/>
        </a:p>
      </dgm:t>
    </dgm:pt>
    <dgm:pt modelId="{29437935-37A7-914D-AC03-57F704310F2A}" type="sibTrans" cxnId="{A3139D77-AC98-6D47-9010-DA8A2DA715C1}">
      <dgm:prSet/>
      <dgm:spPr/>
      <dgm:t>
        <a:bodyPr/>
        <a:lstStyle/>
        <a:p>
          <a:endParaRPr lang="fr-FR"/>
        </a:p>
      </dgm:t>
    </dgm:pt>
    <dgm:pt modelId="{CEEAEDDA-8EBB-5B42-ABC5-39431BBC06AC}">
      <dgm:prSet phldrT="[Texte]"/>
      <dgm:spPr/>
      <dgm:t>
        <a:bodyPr/>
        <a:lstStyle/>
        <a:p>
          <a:r>
            <a:rPr lang="fr-FR" dirty="0"/>
            <a:t>L’évaluation des élèves est conduite par l’enseignant en cours et en fin de séquence lors d’une restitution de fin de mini-chantier réalisée par les élèves. </a:t>
          </a:r>
        </a:p>
      </dgm:t>
    </dgm:pt>
    <dgm:pt modelId="{8B9CCD23-4366-2843-A62C-CC8BDC21F8BE}" type="parTrans" cxnId="{C68FD0B9-3DF2-A44B-8416-826676F57C6A}">
      <dgm:prSet/>
      <dgm:spPr/>
      <dgm:t>
        <a:bodyPr/>
        <a:lstStyle/>
        <a:p>
          <a:endParaRPr lang="fr-FR"/>
        </a:p>
      </dgm:t>
    </dgm:pt>
    <dgm:pt modelId="{1B489CF7-0167-8844-9ADF-28D23090E3B2}" type="sibTrans" cxnId="{C68FD0B9-3DF2-A44B-8416-826676F57C6A}">
      <dgm:prSet/>
      <dgm:spPr/>
      <dgm:t>
        <a:bodyPr/>
        <a:lstStyle/>
        <a:p>
          <a:endParaRPr lang="fr-FR"/>
        </a:p>
      </dgm:t>
    </dgm:pt>
    <dgm:pt modelId="{3285B505-2B55-BA4B-9555-F6AF86AC52D1}">
      <dgm:prSet phldrT="[Texte]"/>
      <dgm:spPr/>
      <dgm:t>
        <a:bodyPr/>
        <a:lstStyle/>
        <a:p>
          <a:endParaRPr lang="fr-FR" dirty="0"/>
        </a:p>
      </dgm:t>
    </dgm:pt>
    <dgm:pt modelId="{14934B66-B235-5044-9F59-F0F0BCB00C82}" type="parTrans" cxnId="{D15E0195-6184-A241-BC71-051B26B935B5}">
      <dgm:prSet/>
      <dgm:spPr/>
      <dgm:t>
        <a:bodyPr/>
        <a:lstStyle/>
        <a:p>
          <a:endParaRPr lang="fr-FR"/>
        </a:p>
      </dgm:t>
    </dgm:pt>
    <dgm:pt modelId="{44A787C4-1247-2044-AFE3-FEFC6C555FFE}" type="sibTrans" cxnId="{D15E0195-6184-A241-BC71-051B26B935B5}">
      <dgm:prSet/>
      <dgm:spPr/>
      <dgm:t>
        <a:bodyPr/>
        <a:lstStyle/>
        <a:p>
          <a:endParaRPr lang="fr-FR"/>
        </a:p>
      </dgm:t>
    </dgm:pt>
    <dgm:pt modelId="{56DC43DE-295A-8243-BB1A-11E9D5133CB5}" type="pres">
      <dgm:prSet presAssocID="{0648EBCF-A3F7-1141-8D72-CA6FA778E3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3CB0A86-DBD1-CE48-93C7-CECB3F06B74B}" type="pres">
      <dgm:prSet presAssocID="{DFDF1023-FB96-7B44-B619-4DC7454D0381}" presName="composite" presStyleCnt="0"/>
      <dgm:spPr/>
    </dgm:pt>
    <dgm:pt modelId="{7CDEAD5D-98DD-9D43-8EA8-FE42C8D2F36D}" type="pres">
      <dgm:prSet presAssocID="{DFDF1023-FB96-7B44-B619-4DC7454D038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63A7D8-C9F7-3B40-B64C-1171C3E92363}" type="pres">
      <dgm:prSet presAssocID="{DFDF1023-FB96-7B44-B619-4DC7454D0381}" presName="parSh" presStyleLbl="node1" presStyleIdx="0" presStyleCnt="3"/>
      <dgm:spPr/>
      <dgm:t>
        <a:bodyPr/>
        <a:lstStyle/>
        <a:p>
          <a:endParaRPr lang="fr-FR"/>
        </a:p>
      </dgm:t>
    </dgm:pt>
    <dgm:pt modelId="{5E281CD4-3981-F14D-9573-045706BB86A6}" type="pres">
      <dgm:prSet presAssocID="{DFDF1023-FB96-7B44-B619-4DC7454D038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1ADBF6-6612-0844-8B68-9DA1DF2044DB}" type="pres">
      <dgm:prSet presAssocID="{B7DA2671-8B24-A842-8CFF-B8C6E6752A0D}" presName="sibTrans" presStyleLbl="sibTrans2D1" presStyleIdx="0" presStyleCnt="2"/>
      <dgm:spPr/>
      <dgm:t>
        <a:bodyPr/>
        <a:lstStyle/>
        <a:p>
          <a:endParaRPr lang="fr-FR"/>
        </a:p>
      </dgm:t>
    </dgm:pt>
    <dgm:pt modelId="{B5FFA1C9-3319-2645-8A2A-4BCE6A13527C}" type="pres">
      <dgm:prSet presAssocID="{B7DA2671-8B24-A842-8CFF-B8C6E6752A0D}" presName="connTx" presStyleLbl="sibTrans2D1" presStyleIdx="0" presStyleCnt="2"/>
      <dgm:spPr/>
      <dgm:t>
        <a:bodyPr/>
        <a:lstStyle/>
        <a:p>
          <a:endParaRPr lang="fr-FR"/>
        </a:p>
      </dgm:t>
    </dgm:pt>
    <dgm:pt modelId="{A74E13F3-6D0F-FA4C-8B5E-3D094EEA0DEB}" type="pres">
      <dgm:prSet presAssocID="{8D0F4CBC-1BEE-A84F-94F2-00FE7187C976}" presName="composite" presStyleCnt="0"/>
      <dgm:spPr/>
    </dgm:pt>
    <dgm:pt modelId="{3043BD71-CF05-8943-A94D-A829699A0DF9}" type="pres">
      <dgm:prSet presAssocID="{8D0F4CBC-1BEE-A84F-94F2-00FE7187C97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5D1FC7-C8BC-E54F-B5E7-67BBC6447260}" type="pres">
      <dgm:prSet presAssocID="{8D0F4CBC-1BEE-A84F-94F2-00FE7187C976}" presName="parSh" presStyleLbl="node1" presStyleIdx="1" presStyleCnt="3"/>
      <dgm:spPr/>
      <dgm:t>
        <a:bodyPr/>
        <a:lstStyle/>
        <a:p>
          <a:endParaRPr lang="fr-FR"/>
        </a:p>
      </dgm:t>
    </dgm:pt>
    <dgm:pt modelId="{2E584DE6-2862-5248-A9B2-2B820B38BB5B}" type="pres">
      <dgm:prSet presAssocID="{8D0F4CBC-1BEE-A84F-94F2-00FE7187C97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32567D-921F-3B40-A3C5-794322327212}" type="pres">
      <dgm:prSet presAssocID="{E4447CA0-A421-134B-AB29-4792555C522E}" presName="sibTrans" presStyleLbl="sibTrans2D1" presStyleIdx="1" presStyleCnt="2"/>
      <dgm:spPr/>
      <dgm:t>
        <a:bodyPr/>
        <a:lstStyle/>
        <a:p>
          <a:endParaRPr lang="fr-FR"/>
        </a:p>
      </dgm:t>
    </dgm:pt>
    <dgm:pt modelId="{11597EFE-C5B1-F44E-8475-780484AA654B}" type="pres">
      <dgm:prSet presAssocID="{E4447CA0-A421-134B-AB29-4792555C522E}" presName="connTx" presStyleLbl="sibTrans2D1" presStyleIdx="1" presStyleCnt="2"/>
      <dgm:spPr/>
      <dgm:t>
        <a:bodyPr/>
        <a:lstStyle/>
        <a:p>
          <a:endParaRPr lang="fr-FR"/>
        </a:p>
      </dgm:t>
    </dgm:pt>
    <dgm:pt modelId="{92FE4069-158B-8C46-A3DB-3DF442331119}" type="pres">
      <dgm:prSet presAssocID="{CEEAEDDA-8EBB-5B42-ABC5-39431BBC06AC}" presName="composite" presStyleCnt="0"/>
      <dgm:spPr/>
    </dgm:pt>
    <dgm:pt modelId="{C7358253-39CE-0140-88FB-420670EBB32D}" type="pres">
      <dgm:prSet presAssocID="{CEEAEDDA-8EBB-5B42-ABC5-39431BBC06A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4C94F5-5FAE-9B43-B46A-B59EA6769AE3}" type="pres">
      <dgm:prSet presAssocID="{CEEAEDDA-8EBB-5B42-ABC5-39431BBC06AC}" presName="parSh" presStyleLbl="node1" presStyleIdx="2" presStyleCnt="3"/>
      <dgm:spPr/>
      <dgm:t>
        <a:bodyPr/>
        <a:lstStyle/>
        <a:p>
          <a:endParaRPr lang="fr-FR"/>
        </a:p>
      </dgm:t>
    </dgm:pt>
    <dgm:pt modelId="{17981005-3661-024B-82C1-594576F807CF}" type="pres">
      <dgm:prSet presAssocID="{CEEAEDDA-8EBB-5B42-ABC5-39431BBC06A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8E89ED-8714-7946-8F4F-C701BCC1D3F2}" type="presOf" srcId="{DFDF1023-FB96-7B44-B619-4DC7454D0381}" destId="{6B63A7D8-C9F7-3B40-B64C-1171C3E92363}" srcOrd="1" destOrd="0" presId="urn:microsoft.com/office/officeart/2005/8/layout/process3"/>
    <dgm:cxn modelId="{F835CE74-8AA0-DC4B-80B7-21ED39E471C7}" type="presOf" srcId="{3285B505-2B55-BA4B-9555-F6AF86AC52D1}" destId="{17981005-3661-024B-82C1-594576F807CF}" srcOrd="0" destOrd="0" presId="urn:microsoft.com/office/officeart/2005/8/layout/process3"/>
    <dgm:cxn modelId="{A3139D77-AC98-6D47-9010-DA8A2DA715C1}" srcId="{8D0F4CBC-1BEE-A84F-94F2-00FE7187C976}" destId="{77D41DBF-78C7-2D46-AF60-2EDA4AE0E91C}" srcOrd="0" destOrd="0" parTransId="{4B8FA066-4CA4-2847-AAA9-32D29DC3DE6A}" sibTransId="{29437935-37A7-914D-AC03-57F704310F2A}"/>
    <dgm:cxn modelId="{433CB7A8-896D-4246-81A7-3405C4E47E5A}" type="presOf" srcId="{E4447CA0-A421-134B-AB29-4792555C522E}" destId="{11597EFE-C5B1-F44E-8475-780484AA654B}" srcOrd="1" destOrd="0" presId="urn:microsoft.com/office/officeart/2005/8/layout/process3"/>
    <dgm:cxn modelId="{9170C444-C65E-594A-AFC4-3379E12ECD0B}" type="presOf" srcId="{77D41DBF-78C7-2D46-AF60-2EDA4AE0E91C}" destId="{2E584DE6-2862-5248-A9B2-2B820B38BB5B}" srcOrd="0" destOrd="0" presId="urn:microsoft.com/office/officeart/2005/8/layout/process3"/>
    <dgm:cxn modelId="{C68FD0B9-3DF2-A44B-8416-826676F57C6A}" srcId="{0648EBCF-A3F7-1141-8D72-CA6FA778E373}" destId="{CEEAEDDA-8EBB-5B42-ABC5-39431BBC06AC}" srcOrd="2" destOrd="0" parTransId="{8B9CCD23-4366-2843-A62C-CC8BDC21F8BE}" sibTransId="{1B489CF7-0167-8844-9ADF-28D23090E3B2}"/>
    <dgm:cxn modelId="{5D2488FB-1F5E-0444-8BA7-97935D116057}" srcId="{0648EBCF-A3F7-1141-8D72-CA6FA778E373}" destId="{8D0F4CBC-1BEE-A84F-94F2-00FE7187C976}" srcOrd="1" destOrd="0" parTransId="{1D221A5C-EDB5-5D4B-8577-7AEB51EFC5EF}" sibTransId="{E4447CA0-A421-134B-AB29-4792555C522E}"/>
    <dgm:cxn modelId="{0B03ECD8-0853-DC4B-B518-6018C1978243}" type="presOf" srcId="{DFDF1023-FB96-7B44-B619-4DC7454D0381}" destId="{7CDEAD5D-98DD-9D43-8EA8-FE42C8D2F36D}" srcOrd="0" destOrd="0" presId="urn:microsoft.com/office/officeart/2005/8/layout/process3"/>
    <dgm:cxn modelId="{0E68B0B4-948C-9F4D-B16F-AF1E715AA122}" type="presOf" srcId="{8D0F4CBC-1BEE-A84F-94F2-00FE7187C976}" destId="{3043BD71-CF05-8943-A94D-A829699A0DF9}" srcOrd="0" destOrd="0" presId="urn:microsoft.com/office/officeart/2005/8/layout/process3"/>
    <dgm:cxn modelId="{4AC33A74-5596-8940-B6F3-4B6E37ACD164}" type="presOf" srcId="{E4447CA0-A421-134B-AB29-4792555C522E}" destId="{6032567D-921F-3B40-A3C5-794322327212}" srcOrd="0" destOrd="0" presId="urn:microsoft.com/office/officeart/2005/8/layout/process3"/>
    <dgm:cxn modelId="{8A8402FD-8672-D349-9445-7A29640761C8}" type="presOf" srcId="{CEEAEDDA-8EBB-5B42-ABC5-39431BBC06AC}" destId="{C7358253-39CE-0140-88FB-420670EBB32D}" srcOrd="0" destOrd="0" presId="urn:microsoft.com/office/officeart/2005/8/layout/process3"/>
    <dgm:cxn modelId="{B88FEF98-58E7-D341-B484-5783A2E30D69}" type="presOf" srcId="{B7DA2671-8B24-A842-8CFF-B8C6E6752A0D}" destId="{371ADBF6-6612-0844-8B68-9DA1DF2044DB}" srcOrd="0" destOrd="0" presId="urn:microsoft.com/office/officeart/2005/8/layout/process3"/>
    <dgm:cxn modelId="{D15E0195-6184-A241-BC71-051B26B935B5}" srcId="{CEEAEDDA-8EBB-5B42-ABC5-39431BBC06AC}" destId="{3285B505-2B55-BA4B-9555-F6AF86AC52D1}" srcOrd="0" destOrd="0" parTransId="{14934B66-B235-5044-9F59-F0F0BCB00C82}" sibTransId="{44A787C4-1247-2044-AFE3-FEFC6C555FFE}"/>
    <dgm:cxn modelId="{E451930F-D17C-6048-A821-752FF7CF7FF3}" type="presOf" srcId="{20A84BBB-AF32-E746-8190-B2CEE2F05708}" destId="{5E281CD4-3981-F14D-9573-045706BB86A6}" srcOrd="0" destOrd="0" presId="urn:microsoft.com/office/officeart/2005/8/layout/process3"/>
    <dgm:cxn modelId="{38DF1883-AD24-1244-A70E-9A9DBB3EC9A3}" type="presOf" srcId="{CEEAEDDA-8EBB-5B42-ABC5-39431BBC06AC}" destId="{4B4C94F5-5FAE-9B43-B46A-B59EA6769AE3}" srcOrd="1" destOrd="0" presId="urn:microsoft.com/office/officeart/2005/8/layout/process3"/>
    <dgm:cxn modelId="{7C712DF0-2468-4340-99DE-6997CD382CF3}" type="presOf" srcId="{B7DA2671-8B24-A842-8CFF-B8C6E6752A0D}" destId="{B5FFA1C9-3319-2645-8A2A-4BCE6A13527C}" srcOrd="1" destOrd="0" presId="urn:microsoft.com/office/officeart/2005/8/layout/process3"/>
    <dgm:cxn modelId="{2BF06955-92DB-B54D-9D27-054DE87FF32E}" srcId="{0648EBCF-A3F7-1141-8D72-CA6FA778E373}" destId="{DFDF1023-FB96-7B44-B619-4DC7454D0381}" srcOrd="0" destOrd="0" parTransId="{DEF78038-7333-0C4E-A6B1-D115C28CC56A}" sibTransId="{B7DA2671-8B24-A842-8CFF-B8C6E6752A0D}"/>
    <dgm:cxn modelId="{9C1DF8C3-75CD-CF45-819E-543BF217B1B9}" type="presOf" srcId="{8D0F4CBC-1BEE-A84F-94F2-00FE7187C976}" destId="{645D1FC7-C8BC-E54F-B5E7-67BBC6447260}" srcOrd="1" destOrd="0" presId="urn:microsoft.com/office/officeart/2005/8/layout/process3"/>
    <dgm:cxn modelId="{201DBCC7-A159-E049-806C-5BD4AC189CDE}" srcId="{DFDF1023-FB96-7B44-B619-4DC7454D0381}" destId="{20A84BBB-AF32-E746-8190-B2CEE2F05708}" srcOrd="0" destOrd="0" parTransId="{ED908A24-2D68-2B43-A27D-3C00699D2B10}" sibTransId="{2A533DE8-E868-CC4F-A028-D64A0DEF3962}"/>
    <dgm:cxn modelId="{463C2773-0B5B-DA40-851C-182CC7AD5E6D}" type="presOf" srcId="{0648EBCF-A3F7-1141-8D72-CA6FA778E373}" destId="{56DC43DE-295A-8243-BB1A-11E9D5133CB5}" srcOrd="0" destOrd="0" presId="urn:microsoft.com/office/officeart/2005/8/layout/process3"/>
    <dgm:cxn modelId="{8988A7E4-73A8-2A49-A10C-5D805D57F0A3}" type="presParOf" srcId="{56DC43DE-295A-8243-BB1A-11E9D5133CB5}" destId="{E3CB0A86-DBD1-CE48-93C7-CECB3F06B74B}" srcOrd="0" destOrd="0" presId="urn:microsoft.com/office/officeart/2005/8/layout/process3"/>
    <dgm:cxn modelId="{73DBEF99-DAC8-EF4D-8EC7-5E345C3E6FEB}" type="presParOf" srcId="{E3CB0A86-DBD1-CE48-93C7-CECB3F06B74B}" destId="{7CDEAD5D-98DD-9D43-8EA8-FE42C8D2F36D}" srcOrd="0" destOrd="0" presId="urn:microsoft.com/office/officeart/2005/8/layout/process3"/>
    <dgm:cxn modelId="{A304DF16-7862-A548-A82F-4C5D354D02A2}" type="presParOf" srcId="{E3CB0A86-DBD1-CE48-93C7-CECB3F06B74B}" destId="{6B63A7D8-C9F7-3B40-B64C-1171C3E92363}" srcOrd="1" destOrd="0" presId="urn:microsoft.com/office/officeart/2005/8/layout/process3"/>
    <dgm:cxn modelId="{89C704F5-95F9-9744-9D9B-28BE8A35730C}" type="presParOf" srcId="{E3CB0A86-DBD1-CE48-93C7-CECB3F06B74B}" destId="{5E281CD4-3981-F14D-9573-045706BB86A6}" srcOrd="2" destOrd="0" presId="urn:microsoft.com/office/officeart/2005/8/layout/process3"/>
    <dgm:cxn modelId="{29A37F37-0156-514D-A3B0-39D2A7B6730A}" type="presParOf" srcId="{56DC43DE-295A-8243-BB1A-11E9D5133CB5}" destId="{371ADBF6-6612-0844-8B68-9DA1DF2044DB}" srcOrd="1" destOrd="0" presId="urn:microsoft.com/office/officeart/2005/8/layout/process3"/>
    <dgm:cxn modelId="{251A407C-E3D0-B34D-BF61-C7D72A08066B}" type="presParOf" srcId="{371ADBF6-6612-0844-8B68-9DA1DF2044DB}" destId="{B5FFA1C9-3319-2645-8A2A-4BCE6A13527C}" srcOrd="0" destOrd="0" presId="urn:microsoft.com/office/officeart/2005/8/layout/process3"/>
    <dgm:cxn modelId="{5920E1C4-69D4-B044-B927-72D577D85380}" type="presParOf" srcId="{56DC43DE-295A-8243-BB1A-11E9D5133CB5}" destId="{A74E13F3-6D0F-FA4C-8B5E-3D094EEA0DEB}" srcOrd="2" destOrd="0" presId="urn:microsoft.com/office/officeart/2005/8/layout/process3"/>
    <dgm:cxn modelId="{04B03BF1-A07F-F04C-85F9-2FF42731A379}" type="presParOf" srcId="{A74E13F3-6D0F-FA4C-8B5E-3D094EEA0DEB}" destId="{3043BD71-CF05-8943-A94D-A829699A0DF9}" srcOrd="0" destOrd="0" presId="urn:microsoft.com/office/officeart/2005/8/layout/process3"/>
    <dgm:cxn modelId="{FCA13ECC-3711-0F47-8898-4FB5EEB741DB}" type="presParOf" srcId="{A74E13F3-6D0F-FA4C-8B5E-3D094EEA0DEB}" destId="{645D1FC7-C8BC-E54F-B5E7-67BBC6447260}" srcOrd="1" destOrd="0" presId="urn:microsoft.com/office/officeart/2005/8/layout/process3"/>
    <dgm:cxn modelId="{1606074D-95E1-C64F-98F3-C301B8F6A1A4}" type="presParOf" srcId="{A74E13F3-6D0F-FA4C-8B5E-3D094EEA0DEB}" destId="{2E584DE6-2862-5248-A9B2-2B820B38BB5B}" srcOrd="2" destOrd="0" presId="urn:microsoft.com/office/officeart/2005/8/layout/process3"/>
    <dgm:cxn modelId="{22A274C5-8600-E64E-9FE0-D99FE1D3BF43}" type="presParOf" srcId="{56DC43DE-295A-8243-BB1A-11E9D5133CB5}" destId="{6032567D-921F-3B40-A3C5-794322327212}" srcOrd="3" destOrd="0" presId="urn:microsoft.com/office/officeart/2005/8/layout/process3"/>
    <dgm:cxn modelId="{F513EAF9-0C52-B64D-947D-532B1ADE00BD}" type="presParOf" srcId="{6032567D-921F-3B40-A3C5-794322327212}" destId="{11597EFE-C5B1-F44E-8475-780484AA654B}" srcOrd="0" destOrd="0" presId="urn:microsoft.com/office/officeart/2005/8/layout/process3"/>
    <dgm:cxn modelId="{84D2D196-5995-6D49-9E8A-00089DF3E806}" type="presParOf" srcId="{56DC43DE-295A-8243-BB1A-11E9D5133CB5}" destId="{92FE4069-158B-8C46-A3DB-3DF442331119}" srcOrd="4" destOrd="0" presId="urn:microsoft.com/office/officeart/2005/8/layout/process3"/>
    <dgm:cxn modelId="{6BBD7CBE-D7A6-4547-AA3B-1216BA1FA428}" type="presParOf" srcId="{92FE4069-158B-8C46-A3DB-3DF442331119}" destId="{C7358253-39CE-0140-88FB-420670EBB32D}" srcOrd="0" destOrd="0" presId="urn:microsoft.com/office/officeart/2005/8/layout/process3"/>
    <dgm:cxn modelId="{AA0D95E2-E2B3-9A40-9055-1DEA64873B34}" type="presParOf" srcId="{92FE4069-158B-8C46-A3DB-3DF442331119}" destId="{4B4C94F5-5FAE-9B43-B46A-B59EA6769AE3}" srcOrd="1" destOrd="0" presId="urn:microsoft.com/office/officeart/2005/8/layout/process3"/>
    <dgm:cxn modelId="{F5EF3E5B-3D44-2942-A0AE-3EFF853DE99E}" type="presParOf" srcId="{92FE4069-158B-8C46-A3DB-3DF442331119}" destId="{17981005-3661-024B-82C1-594576F807C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1F527-5F97-7B4B-90AB-DA4D8E27B2CD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73311BD-05C0-FF47-9818-9D71666CECD1}">
      <dgm:prSet phldrT="[Texte]"/>
      <dgm:spPr/>
      <dgm:t>
        <a:bodyPr/>
        <a:lstStyle/>
        <a:p>
          <a:r>
            <a:rPr lang="fr-FR" dirty="0"/>
            <a:t>Les démarches de projet permettent d’utiliser un savoir acquis dans des situations jusque-là classiques.</a:t>
          </a:r>
        </a:p>
      </dgm:t>
    </dgm:pt>
    <dgm:pt modelId="{856CC356-1CC2-B147-8D8F-B3BA0ECF6086}" type="parTrans" cxnId="{8DBD8461-B2AF-5147-B55B-F5DA7413EF1C}">
      <dgm:prSet/>
      <dgm:spPr/>
      <dgm:t>
        <a:bodyPr/>
        <a:lstStyle/>
        <a:p>
          <a:endParaRPr lang="fr-FR"/>
        </a:p>
      </dgm:t>
    </dgm:pt>
    <dgm:pt modelId="{452EB9D9-9840-314C-AD79-21EA1EBF8EF3}" type="sibTrans" cxnId="{8DBD8461-B2AF-5147-B55B-F5DA7413EF1C}">
      <dgm:prSet/>
      <dgm:spPr/>
      <dgm:t>
        <a:bodyPr/>
        <a:lstStyle/>
        <a:p>
          <a:endParaRPr lang="fr-FR"/>
        </a:p>
      </dgm:t>
    </dgm:pt>
    <dgm:pt modelId="{1D65D320-E4F1-FA4C-A51B-1E1A7E185E4F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Face à des problèmes techniques, l’élève suit des stratégies à plusieurs, mobilise des ressources cognitives différentes et complémentaires ; l’élève fait face à des problèmes auxquels il sera confronté dans son quotidien d’adulte et de professionnel </a:t>
          </a:r>
        </a:p>
      </dgm:t>
    </dgm:pt>
    <dgm:pt modelId="{F0C10989-8080-CC46-9280-96EA858E49FD}" type="parTrans" cxnId="{4895EF07-A2E7-924C-BC63-F89CD54BA642}">
      <dgm:prSet/>
      <dgm:spPr/>
      <dgm:t>
        <a:bodyPr/>
        <a:lstStyle/>
        <a:p>
          <a:endParaRPr lang="fr-FR"/>
        </a:p>
      </dgm:t>
    </dgm:pt>
    <dgm:pt modelId="{52B5B9C7-AAC8-0C49-9A5C-9DF888B6ED13}" type="sibTrans" cxnId="{4895EF07-A2E7-924C-BC63-F89CD54BA642}">
      <dgm:prSet/>
      <dgm:spPr/>
      <dgm:t>
        <a:bodyPr/>
        <a:lstStyle/>
        <a:p>
          <a:endParaRPr lang="fr-FR"/>
        </a:p>
      </dgm:t>
    </dgm:pt>
    <dgm:pt modelId="{C5EEDD4D-14D5-024C-B42E-F3AB78D393BD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Les démarches de projet renforcent la confiance en soi et confortent l’identité personnelle et collective</a:t>
          </a:r>
        </a:p>
      </dgm:t>
    </dgm:pt>
    <dgm:pt modelId="{042108B4-D6CE-8347-A697-73BF5F249E28}" type="parTrans" cxnId="{F1E11397-C5A1-0A47-92C9-AA6665B7B8E7}">
      <dgm:prSet/>
      <dgm:spPr/>
      <dgm:t>
        <a:bodyPr/>
        <a:lstStyle/>
        <a:p>
          <a:endParaRPr lang="fr-FR"/>
        </a:p>
      </dgm:t>
    </dgm:pt>
    <dgm:pt modelId="{D5170DDC-E1EC-3A46-A03B-2645B46A42B1}" type="sibTrans" cxnId="{F1E11397-C5A1-0A47-92C9-AA6665B7B8E7}">
      <dgm:prSet/>
      <dgm:spPr/>
      <dgm:t>
        <a:bodyPr/>
        <a:lstStyle/>
        <a:p>
          <a:endParaRPr lang="fr-FR"/>
        </a:p>
      </dgm:t>
    </dgm:pt>
    <dgm:pt modelId="{55CDB5F8-5F53-CE43-815B-407AFA33C9CF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Les démarches de projet stimulent l’initiative et l’autonomie.</a:t>
          </a:r>
        </a:p>
      </dgm:t>
    </dgm:pt>
    <dgm:pt modelId="{3E8B3FD8-621F-B249-8316-8CFC065EC524}" type="parTrans" cxnId="{B234EB0E-3A55-C940-B97E-E0E5706B326D}">
      <dgm:prSet/>
      <dgm:spPr/>
      <dgm:t>
        <a:bodyPr/>
        <a:lstStyle/>
        <a:p>
          <a:endParaRPr lang="fr-FR"/>
        </a:p>
      </dgm:t>
    </dgm:pt>
    <dgm:pt modelId="{8F5862BF-63B6-EB45-9F83-64991DDCD6CA}" type="sibTrans" cxnId="{B234EB0E-3A55-C940-B97E-E0E5706B326D}">
      <dgm:prSet/>
      <dgm:spPr/>
      <dgm:t>
        <a:bodyPr/>
        <a:lstStyle/>
        <a:p>
          <a:endParaRPr lang="fr-FR"/>
        </a:p>
      </dgm:t>
    </dgm:pt>
    <dgm:pt modelId="{054DF7B9-9102-9B46-B4EB-EB12372EE1FC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Les démarches de projet développent la capacité à s’orienter.</a:t>
          </a:r>
        </a:p>
      </dgm:t>
    </dgm:pt>
    <dgm:pt modelId="{AD60A984-3411-8D4D-A5ED-F72BF8E8E169}" type="parTrans" cxnId="{40C60178-8DF7-E740-A024-3806AB15BCA2}">
      <dgm:prSet/>
      <dgm:spPr/>
      <dgm:t>
        <a:bodyPr/>
        <a:lstStyle/>
        <a:p>
          <a:endParaRPr lang="fr-FR"/>
        </a:p>
      </dgm:t>
    </dgm:pt>
    <dgm:pt modelId="{56AD28E8-0C29-1347-A008-5483411780FA}" type="sibTrans" cxnId="{40C60178-8DF7-E740-A024-3806AB15BCA2}">
      <dgm:prSet/>
      <dgm:spPr/>
      <dgm:t>
        <a:bodyPr/>
        <a:lstStyle/>
        <a:p>
          <a:endParaRPr lang="fr-FR"/>
        </a:p>
      </dgm:t>
    </dgm:pt>
    <dgm:pt modelId="{82348573-A566-2644-8CEE-9A4807849891}" type="pres">
      <dgm:prSet presAssocID="{C771F527-5F97-7B4B-90AB-DA4D8E27B2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BB730AC9-4BBD-AD40-8A50-687A6DFA8DF8}" type="pres">
      <dgm:prSet presAssocID="{C771F527-5F97-7B4B-90AB-DA4D8E27B2CD}" presName="Name1" presStyleCnt="0"/>
      <dgm:spPr/>
    </dgm:pt>
    <dgm:pt modelId="{8C48F130-5387-1A4D-BC9C-970AEDE61BA7}" type="pres">
      <dgm:prSet presAssocID="{C771F527-5F97-7B4B-90AB-DA4D8E27B2CD}" presName="cycle" presStyleCnt="0"/>
      <dgm:spPr/>
    </dgm:pt>
    <dgm:pt modelId="{BBB955B3-8929-8A42-ABC8-9D83A361C64F}" type="pres">
      <dgm:prSet presAssocID="{C771F527-5F97-7B4B-90AB-DA4D8E27B2CD}" presName="srcNode" presStyleLbl="node1" presStyleIdx="0" presStyleCnt="5"/>
      <dgm:spPr/>
    </dgm:pt>
    <dgm:pt modelId="{75D1CF5C-F06F-5246-B779-3D8D12A6546D}" type="pres">
      <dgm:prSet presAssocID="{C771F527-5F97-7B4B-90AB-DA4D8E27B2CD}" presName="conn" presStyleLbl="parChTrans1D2" presStyleIdx="0" presStyleCnt="1"/>
      <dgm:spPr/>
      <dgm:t>
        <a:bodyPr/>
        <a:lstStyle/>
        <a:p>
          <a:endParaRPr lang="fr-FR"/>
        </a:p>
      </dgm:t>
    </dgm:pt>
    <dgm:pt modelId="{F7DFCB56-B9CF-414A-922E-C9FB293574D0}" type="pres">
      <dgm:prSet presAssocID="{C771F527-5F97-7B4B-90AB-DA4D8E27B2CD}" presName="extraNode" presStyleLbl="node1" presStyleIdx="0" presStyleCnt="5"/>
      <dgm:spPr/>
    </dgm:pt>
    <dgm:pt modelId="{ECB90E8F-BB8D-E943-A9D7-E9AC9AF98910}" type="pres">
      <dgm:prSet presAssocID="{C771F527-5F97-7B4B-90AB-DA4D8E27B2CD}" presName="dstNode" presStyleLbl="node1" presStyleIdx="0" presStyleCnt="5"/>
      <dgm:spPr/>
    </dgm:pt>
    <dgm:pt modelId="{700A8FD2-6DAA-A547-9076-F91F31925C16}" type="pres">
      <dgm:prSet presAssocID="{673311BD-05C0-FF47-9818-9D71666CECD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822F82-E17B-AB4C-9402-EE6767192432}" type="pres">
      <dgm:prSet presAssocID="{673311BD-05C0-FF47-9818-9D71666CECD1}" presName="accent_1" presStyleCnt="0"/>
      <dgm:spPr/>
    </dgm:pt>
    <dgm:pt modelId="{D1444ABA-0360-4447-A7E1-F182D56A7C96}" type="pres">
      <dgm:prSet presAssocID="{673311BD-05C0-FF47-9818-9D71666CECD1}" presName="accentRepeatNode" presStyleLbl="solidFgAcc1" presStyleIdx="0" presStyleCnt="5"/>
      <dgm:spPr/>
    </dgm:pt>
    <dgm:pt modelId="{0C88CC75-4A75-5C4D-BB28-B276D93B9EDA}" type="pres">
      <dgm:prSet presAssocID="{1D65D320-E4F1-FA4C-A51B-1E1A7E185E4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7B6B0C-CB02-5D4E-A4BD-61019E5E8737}" type="pres">
      <dgm:prSet presAssocID="{1D65D320-E4F1-FA4C-A51B-1E1A7E185E4F}" presName="accent_2" presStyleCnt="0"/>
      <dgm:spPr/>
    </dgm:pt>
    <dgm:pt modelId="{F5A46FC9-68CB-E346-9D59-A9C85269FAF1}" type="pres">
      <dgm:prSet presAssocID="{1D65D320-E4F1-FA4C-A51B-1E1A7E185E4F}" presName="accentRepeatNode" presStyleLbl="solidFgAcc1" presStyleIdx="1" presStyleCnt="5"/>
      <dgm:spPr/>
    </dgm:pt>
    <dgm:pt modelId="{3F69F1E5-59C3-2849-86AD-890E196AED81}" type="pres">
      <dgm:prSet presAssocID="{C5EEDD4D-14D5-024C-B42E-F3AB78D393B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0B3B2F-4B46-5C4D-8B59-A935CC005AB2}" type="pres">
      <dgm:prSet presAssocID="{C5EEDD4D-14D5-024C-B42E-F3AB78D393BD}" presName="accent_3" presStyleCnt="0"/>
      <dgm:spPr/>
    </dgm:pt>
    <dgm:pt modelId="{9418C497-3D33-5849-B3C3-81713592EC84}" type="pres">
      <dgm:prSet presAssocID="{C5EEDD4D-14D5-024C-B42E-F3AB78D393BD}" presName="accentRepeatNode" presStyleLbl="solidFgAcc1" presStyleIdx="2" presStyleCnt="5"/>
      <dgm:spPr/>
    </dgm:pt>
    <dgm:pt modelId="{003F48CA-3DE6-0145-A805-D3E563BAFE4C}" type="pres">
      <dgm:prSet presAssocID="{55CDB5F8-5F53-CE43-815B-407AFA33C9C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C044AE-76EE-AA4D-9F7A-956E3EB3B922}" type="pres">
      <dgm:prSet presAssocID="{55CDB5F8-5F53-CE43-815B-407AFA33C9CF}" presName="accent_4" presStyleCnt="0"/>
      <dgm:spPr/>
    </dgm:pt>
    <dgm:pt modelId="{072E7B7A-6119-DB4E-B169-43C35C2C3E06}" type="pres">
      <dgm:prSet presAssocID="{55CDB5F8-5F53-CE43-815B-407AFA33C9CF}" presName="accentRepeatNode" presStyleLbl="solidFgAcc1" presStyleIdx="3" presStyleCnt="5"/>
      <dgm:spPr/>
    </dgm:pt>
    <dgm:pt modelId="{1B2CAE5D-266F-7744-A880-768CA24CCEB8}" type="pres">
      <dgm:prSet presAssocID="{054DF7B9-9102-9B46-B4EB-EB12372EE1F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FDFB3E-E313-9B45-A94E-FDCB567EA830}" type="pres">
      <dgm:prSet presAssocID="{054DF7B9-9102-9B46-B4EB-EB12372EE1FC}" presName="accent_5" presStyleCnt="0"/>
      <dgm:spPr/>
    </dgm:pt>
    <dgm:pt modelId="{630B3A2A-7D6C-4F41-8206-F82051E03F15}" type="pres">
      <dgm:prSet presAssocID="{054DF7B9-9102-9B46-B4EB-EB12372EE1FC}" presName="accentRepeatNode" presStyleLbl="solidFgAcc1" presStyleIdx="4" presStyleCnt="5"/>
      <dgm:spPr/>
    </dgm:pt>
  </dgm:ptLst>
  <dgm:cxnLst>
    <dgm:cxn modelId="{62A255A3-BA85-4F45-BBC8-719CC79B50DD}" type="presOf" srcId="{C5EEDD4D-14D5-024C-B42E-F3AB78D393BD}" destId="{3F69F1E5-59C3-2849-86AD-890E196AED81}" srcOrd="0" destOrd="0" presId="urn:microsoft.com/office/officeart/2008/layout/VerticalCurvedList"/>
    <dgm:cxn modelId="{40C60178-8DF7-E740-A024-3806AB15BCA2}" srcId="{C771F527-5F97-7B4B-90AB-DA4D8E27B2CD}" destId="{054DF7B9-9102-9B46-B4EB-EB12372EE1FC}" srcOrd="4" destOrd="0" parTransId="{AD60A984-3411-8D4D-A5ED-F72BF8E8E169}" sibTransId="{56AD28E8-0C29-1347-A008-5483411780FA}"/>
    <dgm:cxn modelId="{F1E11397-C5A1-0A47-92C9-AA6665B7B8E7}" srcId="{C771F527-5F97-7B4B-90AB-DA4D8E27B2CD}" destId="{C5EEDD4D-14D5-024C-B42E-F3AB78D393BD}" srcOrd="2" destOrd="0" parTransId="{042108B4-D6CE-8347-A697-73BF5F249E28}" sibTransId="{D5170DDC-E1EC-3A46-A03B-2645B46A42B1}"/>
    <dgm:cxn modelId="{B54589F1-FDF9-3E46-AB78-67993BCCA689}" type="presOf" srcId="{1D65D320-E4F1-FA4C-A51B-1E1A7E185E4F}" destId="{0C88CC75-4A75-5C4D-BB28-B276D93B9EDA}" srcOrd="0" destOrd="0" presId="urn:microsoft.com/office/officeart/2008/layout/VerticalCurvedList"/>
    <dgm:cxn modelId="{FD8858DF-AF2C-8B47-9EDF-647E56BCC760}" type="presOf" srcId="{55CDB5F8-5F53-CE43-815B-407AFA33C9CF}" destId="{003F48CA-3DE6-0145-A805-D3E563BAFE4C}" srcOrd="0" destOrd="0" presId="urn:microsoft.com/office/officeart/2008/layout/VerticalCurvedList"/>
    <dgm:cxn modelId="{B31DA18F-A47B-D24F-94F8-6DF8900A5D41}" type="presOf" srcId="{673311BD-05C0-FF47-9818-9D71666CECD1}" destId="{700A8FD2-6DAA-A547-9076-F91F31925C16}" srcOrd="0" destOrd="0" presId="urn:microsoft.com/office/officeart/2008/layout/VerticalCurvedList"/>
    <dgm:cxn modelId="{E73129C8-A642-5F45-9518-AE919F172AD3}" type="presOf" srcId="{452EB9D9-9840-314C-AD79-21EA1EBF8EF3}" destId="{75D1CF5C-F06F-5246-B779-3D8D12A6546D}" srcOrd="0" destOrd="0" presId="urn:microsoft.com/office/officeart/2008/layout/VerticalCurvedList"/>
    <dgm:cxn modelId="{8DBD8461-B2AF-5147-B55B-F5DA7413EF1C}" srcId="{C771F527-5F97-7B4B-90AB-DA4D8E27B2CD}" destId="{673311BD-05C0-FF47-9818-9D71666CECD1}" srcOrd="0" destOrd="0" parTransId="{856CC356-1CC2-B147-8D8F-B3BA0ECF6086}" sibTransId="{452EB9D9-9840-314C-AD79-21EA1EBF8EF3}"/>
    <dgm:cxn modelId="{D2BE8952-42E3-8843-8DDA-993253D84B0B}" type="presOf" srcId="{054DF7B9-9102-9B46-B4EB-EB12372EE1FC}" destId="{1B2CAE5D-266F-7744-A880-768CA24CCEB8}" srcOrd="0" destOrd="0" presId="urn:microsoft.com/office/officeart/2008/layout/VerticalCurvedList"/>
    <dgm:cxn modelId="{B234EB0E-3A55-C940-B97E-E0E5706B326D}" srcId="{C771F527-5F97-7B4B-90AB-DA4D8E27B2CD}" destId="{55CDB5F8-5F53-CE43-815B-407AFA33C9CF}" srcOrd="3" destOrd="0" parTransId="{3E8B3FD8-621F-B249-8316-8CFC065EC524}" sibTransId="{8F5862BF-63B6-EB45-9F83-64991DDCD6CA}"/>
    <dgm:cxn modelId="{F41D86DA-BC83-8B43-A045-210F4F355569}" type="presOf" srcId="{C771F527-5F97-7B4B-90AB-DA4D8E27B2CD}" destId="{82348573-A566-2644-8CEE-9A4807849891}" srcOrd="0" destOrd="0" presId="urn:microsoft.com/office/officeart/2008/layout/VerticalCurvedList"/>
    <dgm:cxn modelId="{4895EF07-A2E7-924C-BC63-F89CD54BA642}" srcId="{C771F527-5F97-7B4B-90AB-DA4D8E27B2CD}" destId="{1D65D320-E4F1-FA4C-A51B-1E1A7E185E4F}" srcOrd="1" destOrd="0" parTransId="{F0C10989-8080-CC46-9280-96EA858E49FD}" sibTransId="{52B5B9C7-AAC8-0C49-9A5C-9DF888B6ED13}"/>
    <dgm:cxn modelId="{52BB982C-89E3-824C-AFC6-53E2CD21887F}" type="presParOf" srcId="{82348573-A566-2644-8CEE-9A4807849891}" destId="{BB730AC9-4BBD-AD40-8A50-687A6DFA8DF8}" srcOrd="0" destOrd="0" presId="urn:microsoft.com/office/officeart/2008/layout/VerticalCurvedList"/>
    <dgm:cxn modelId="{DAB8F3A1-4B2A-E04A-8DE2-25074EB688AE}" type="presParOf" srcId="{BB730AC9-4BBD-AD40-8A50-687A6DFA8DF8}" destId="{8C48F130-5387-1A4D-BC9C-970AEDE61BA7}" srcOrd="0" destOrd="0" presId="urn:microsoft.com/office/officeart/2008/layout/VerticalCurvedList"/>
    <dgm:cxn modelId="{21778D97-1612-1145-8A7C-1D5682908CCE}" type="presParOf" srcId="{8C48F130-5387-1A4D-BC9C-970AEDE61BA7}" destId="{BBB955B3-8929-8A42-ABC8-9D83A361C64F}" srcOrd="0" destOrd="0" presId="urn:microsoft.com/office/officeart/2008/layout/VerticalCurvedList"/>
    <dgm:cxn modelId="{6CD10E44-2454-7941-9A08-BCF65D4D7E28}" type="presParOf" srcId="{8C48F130-5387-1A4D-BC9C-970AEDE61BA7}" destId="{75D1CF5C-F06F-5246-B779-3D8D12A6546D}" srcOrd="1" destOrd="0" presId="urn:microsoft.com/office/officeart/2008/layout/VerticalCurvedList"/>
    <dgm:cxn modelId="{AD221E9C-1049-F14A-BA6D-31A28402E5C3}" type="presParOf" srcId="{8C48F130-5387-1A4D-BC9C-970AEDE61BA7}" destId="{F7DFCB56-B9CF-414A-922E-C9FB293574D0}" srcOrd="2" destOrd="0" presId="urn:microsoft.com/office/officeart/2008/layout/VerticalCurvedList"/>
    <dgm:cxn modelId="{41E12472-0662-804E-840B-0738207630EA}" type="presParOf" srcId="{8C48F130-5387-1A4D-BC9C-970AEDE61BA7}" destId="{ECB90E8F-BB8D-E943-A9D7-E9AC9AF98910}" srcOrd="3" destOrd="0" presId="urn:microsoft.com/office/officeart/2008/layout/VerticalCurvedList"/>
    <dgm:cxn modelId="{5F19F823-E8EA-ED4D-A498-E3A7A779176F}" type="presParOf" srcId="{BB730AC9-4BBD-AD40-8A50-687A6DFA8DF8}" destId="{700A8FD2-6DAA-A547-9076-F91F31925C16}" srcOrd="1" destOrd="0" presId="urn:microsoft.com/office/officeart/2008/layout/VerticalCurvedList"/>
    <dgm:cxn modelId="{C14A72CA-864C-994E-B825-08BEB0EBA729}" type="presParOf" srcId="{BB730AC9-4BBD-AD40-8A50-687A6DFA8DF8}" destId="{89822F82-E17B-AB4C-9402-EE6767192432}" srcOrd="2" destOrd="0" presId="urn:microsoft.com/office/officeart/2008/layout/VerticalCurvedList"/>
    <dgm:cxn modelId="{2B162024-648F-F84E-9136-2DBE3E698C59}" type="presParOf" srcId="{89822F82-E17B-AB4C-9402-EE6767192432}" destId="{D1444ABA-0360-4447-A7E1-F182D56A7C96}" srcOrd="0" destOrd="0" presId="urn:microsoft.com/office/officeart/2008/layout/VerticalCurvedList"/>
    <dgm:cxn modelId="{B71B407D-D587-0541-BD8D-5DCDEB54CCED}" type="presParOf" srcId="{BB730AC9-4BBD-AD40-8A50-687A6DFA8DF8}" destId="{0C88CC75-4A75-5C4D-BB28-B276D93B9EDA}" srcOrd="3" destOrd="0" presId="urn:microsoft.com/office/officeart/2008/layout/VerticalCurvedList"/>
    <dgm:cxn modelId="{843F5D3B-1826-3646-B861-DD5090BA5662}" type="presParOf" srcId="{BB730AC9-4BBD-AD40-8A50-687A6DFA8DF8}" destId="{417B6B0C-CB02-5D4E-A4BD-61019E5E8737}" srcOrd="4" destOrd="0" presId="urn:microsoft.com/office/officeart/2008/layout/VerticalCurvedList"/>
    <dgm:cxn modelId="{A7CE3023-217B-8B44-BFDB-BC457DA3830F}" type="presParOf" srcId="{417B6B0C-CB02-5D4E-A4BD-61019E5E8737}" destId="{F5A46FC9-68CB-E346-9D59-A9C85269FAF1}" srcOrd="0" destOrd="0" presId="urn:microsoft.com/office/officeart/2008/layout/VerticalCurvedList"/>
    <dgm:cxn modelId="{A2FDF907-4BF8-5B40-81AA-CD6144CF35D3}" type="presParOf" srcId="{BB730AC9-4BBD-AD40-8A50-687A6DFA8DF8}" destId="{3F69F1E5-59C3-2849-86AD-890E196AED81}" srcOrd="5" destOrd="0" presId="urn:microsoft.com/office/officeart/2008/layout/VerticalCurvedList"/>
    <dgm:cxn modelId="{91C32008-8244-3B44-8D4A-7AB6A016656F}" type="presParOf" srcId="{BB730AC9-4BBD-AD40-8A50-687A6DFA8DF8}" destId="{A60B3B2F-4B46-5C4D-8B59-A935CC005AB2}" srcOrd="6" destOrd="0" presId="urn:microsoft.com/office/officeart/2008/layout/VerticalCurvedList"/>
    <dgm:cxn modelId="{7FC7407D-292A-0144-8B69-AC757936A072}" type="presParOf" srcId="{A60B3B2F-4B46-5C4D-8B59-A935CC005AB2}" destId="{9418C497-3D33-5849-B3C3-81713592EC84}" srcOrd="0" destOrd="0" presId="urn:microsoft.com/office/officeart/2008/layout/VerticalCurvedList"/>
    <dgm:cxn modelId="{C10C0156-FE74-0E4C-929A-22A91FFB3CE9}" type="presParOf" srcId="{BB730AC9-4BBD-AD40-8A50-687A6DFA8DF8}" destId="{003F48CA-3DE6-0145-A805-D3E563BAFE4C}" srcOrd="7" destOrd="0" presId="urn:microsoft.com/office/officeart/2008/layout/VerticalCurvedList"/>
    <dgm:cxn modelId="{22DEA3A6-7A4F-F54A-BDFC-325B427241BA}" type="presParOf" srcId="{BB730AC9-4BBD-AD40-8A50-687A6DFA8DF8}" destId="{74C044AE-76EE-AA4D-9F7A-956E3EB3B922}" srcOrd="8" destOrd="0" presId="urn:microsoft.com/office/officeart/2008/layout/VerticalCurvedList"/>
    <dgm:cxn modelId="{AFBEB2AD-8A87-BD40-9EA7-FEE0F324F970}" type="presParOf" srcId="{74C044AE-76EE-AA4D-9F7A-956E3EB3B922}" destId="{072E7B7A-6119-DB4E-B169-43C35C2C3E06}" srcOrd="0" destOrd="0" presId="urn:microsoft.com/office/officeart/2008/layout/VerticalCurvedList"/>
    <dgm:cxn modelId="{26F415F9-0D51-7C49-B30F-FCF82E779846}" type="presParOf" srcId="{BB730AC9-4BBD-AD40-8A50-687A6DFA8DF8}" destId="{1B2CAE5D-266F-7744-A880-768CA24CCEB8}" srcOrd="9" destOrd="0" presId="urn:microsoft.com/office/officeart/2008/layout/VerticalCurvedList"/>
    <dgm:cxn modelId="{DCBD3A85-FF6C-BE41-B3C7-447675011FF1}" type="presParOf" srcId="{BB730AC9-4BBD-AD40-8A50-687A6DFA8DF8}" destId="{0FFDFB3E-E313-9B45-A94E-FDCB567EA830}" srcOrd="10" destOrd="0" presId="urn:microsoft.com/office/officeart/2008/layout/VerticalCurvedList"/>
    <dgm:cxn modelId="{7D20BACB-2BD5-9043-83DB-B0005225BC60}" type="presParOf" srcId="{0FFDFB3E-E313-9B45-A94E-FDCB567EA830}" destId="{630B3A2A-7D6C-4F41-8206-F82051E03F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207082-69C0-F343-AFD0-68FCA61686BE}">
      <dsp:nvSpPr>
        <dsp:cNvPr id="0" name=""/>
        <dsp:cNvSpPr/>
      </dsp:nvSpPr>
      <dsp:spPr>
        <a:xfrm>
          <a:off x="395882" y="1345100"/>
          <a:ext cx="1571625" cy="13737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7874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200" kern="1200" dirty="0"/>
            <a:t>=</a:t>
          </a:r>
        </a:p>
      </dsp:txBody>
      <dsp:txXfrm>
        <a:off x="788789" y="1345100"/>
        <a:ext cx="1178718" cy="1373798"/>
      </dsp:txXfrm>
    </dsp:sp>
    <dsp:sp modelId="{EE8C35DC-3381-9B40-BDB5-90461BAE3853}">
      <dsp:nvSpPr>
        <dsp:cNvPr id="0" name=""/>
        <dsp:cNvSpPr/>
      </dsp:nvSpPr>
      <dsp:spPr>
        <a:xfrm>
          <a:off x="2976" y="1639093"/>
          <a:ext cx="785812" cy="78581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Un élève</a:t>
          </a:r>
        </a:p>
      </dsp:txBody>
      <dsp:txXfrm>
        <a:off x="2976" y="1639093"/>
        <a:ext cx="785812" cy="785812"/>
      </dsp:txXfrm>
    </dsp:sp>
    <dsp:sp modelId="{961B35A3-0F30-524D-B203-11C735194D7B}">
      <dsp:nvSpPr>
        <dsp:cNvPr id="0" name=""/>
        <dsp:cNvSpPr/>
      </dsp:nvSpPr>
      <dsp:spPr>
        <a:xfrm>
          <a:off x="2458640" y="1345100"/>
          <a:ext cx="1571625" cy="13737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7874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200" kern="1200" dirty="0"/>
            <a:t>=</a:t>
          </a:r>
        </a:p>
      </dsp:txBody>
      <dsp:txXfrm>
        <a:off x="2851546" y="1345100"/>
        <a:ext cx="1178718" cy="1373798"/>
      </dsp:txXfrm>
    </dsp:sp>
    <dsp:sp modelId="{D71F9AE3-2922-5844-8C94-AF2BE60C94E8}">
      <dsp:nvSpPr>
        <dsp:cNvPr id="0" name=""/>
        <dsp:cNvSpPr/>
      </dsp:nvSpPr>
      <dsp:spPr>
        <a:xfrm>
          <a:off x="2065734" y="1639093"/>
          <a:ext cx="785812" cy="78581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Un projet</a:t>
          </a:r>
        </a:p>
      </dsp:txBody>
      <dsp:txXfrm>
        <a:off x="2065734" y="1639093"/>
        <a:ext cx="785812" cy="785812"/>
      </dsp:txXfrm>
    </dsp:sp>
    <dsp:sp modelId="{BFE8718D-A419-8845-ADE0-BAE531F4EECC}">
      <dsp:nvSpPr>
        <dsp:cNvPr id="0" name=""/>
        <dsp:cNvSpPr/>
      </dsp:nvSpPr>
      <dsp:spPr>
        <a:xfrm>
          <a:off x="4521398" y="1345100"/>
          <a:ext cx="1571625" cy="13737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1BE07-2271-524C-B2C9-41828ABDE584}">
      <dsp:nvSpPr>
        <dsp:cNvPr id="0" name=""/>
        <dsp:cNvSpPr/>
      </dsp:nvSpPr>
      <dsp:spPr>
        <a:xfrm>
          <a:off x="4128492" y="1639093"/>
          <a:ext cx="785812" cy="78581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Une équipe</a:t>
          </a:r>
        </a:p>
      </dsp:txBody>
      <dsp:txXfrm>
        <a:off x="4128492" y="1639093"/>
        <a:ext cx="785812" cy="7858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3A7D8-C9F7-3B40-B64C-1171C3E92363}">
      <dsp:nvSpPr>
        <dsp:cNvPr id="0" name=""/>
        <dsp:cNvSpPr/>
      </dsp:nvSpPr>
      <dsp:spPr>
        <a:xfrm>
          <a:off x="4093" y="290822"/>
          <a:ext cx="1861062" cy="953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Description du cycle de formation concernant la famille des métiers </a:t>
          </a:r>
        </a:p>
      </dsp:txBody>
      <dsp:txXfrm>
        <a:off x="4093" y="290822"/>
        <a:ext cx="1861062" cy="635997"/>
      </dsp:txXfrm>
    </dsp:sp>
    <dsp:sp modelId="{5E281CD4-3981-F14D-9573-045706BB86A6}">
      <dsp:nvSpPr>
        <dsp:cNvPr id="0" name=""/>
        <dsp:cNvSpPr/>
      </dsp:nvSpPr>
      <dsp:spPr>
        <a:xfrm>
          <a:off x="385274" y="926819"/>
          <a:ext cx="1861062" cy="128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travailler au sein d’une équipe, rechercher et analyser des informations, communiquer et entreprendre, décloisonner les métiers au sens de la transition numérique (BIM) </a:t>
          </a:r>
        </a:p>
      </dsp:txBody>
      <dsp:txXfrm>
        <a:off x="385274" y="926819"/>
        <a:ext cx="1861062" cy="1285200"/>
      </dsp:txXfrm>
    </dsp:sp>
    <dsp:sp modelId="{371ADBF6-6612-0844-8B68-9DA1DF2044DB}">
      <dsp:nvSpPr>
        <dsp:cNvPr id="0" name=""/>
        <dsp:cNvSpPr/>
      </dsp:nvSpPr>
      <dsp:spPr>
        <a:xfrm>
          <a:off x="2147286" y="377145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2147286" y="377145"/>
        <a:ext cx="598116" cy="463350"/>
      </dsp:txXfrm>
    </dsp:sp>
    <dsp:sp modelId="{645D1FC7-C8BC-E54F-B5E7-67BBC6447260}">
      <dsp:nvSpPr>
        <dsp:cNvPr id="0" name=""/>
        <dsp:cNvSpPr/>
      </dsp:nvSpPr>
      <dsp:spPr>
        <a:xfrm>
          <a:off x="2993677" y="290822"/>
          <a:ext cx="1861062" cy="953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Les élèves abordent les différents métiers à partir de mini-projets de réalisation ou de maintenance du BTP</a:t>
          </a:r>
          <a:br>
            <a:rPr lang="fr-FR" sz="800" kern="1200" dirty="0"/>
          </a:br>
          <a:endParaRPr lang="fr-FR" sz="800" kern="1200" dirty="0"/>
        </a:p>
      </dsp:txBody>
      <dsp:txXfrm>
        <a:off x="2993677" y="290822"/>
        <a:ext cx="1861062" cy="635997"/>
      </dsp:txXfrm>
    </dsp:sp>
    <dsp:sp modelId="{2E584DE6-2862-5248-A9B2-2B820B38BB5B}">
      <dsp:nvSpPr>
        <dsp:cNvPr id="0" name=""/>
        <dsp:cNvSpPr/>
      </dsp:nvSpPr>
      <dsp:spPr>
        <a:xfrm>
          <a:off x="3374859" y="926819"/>
          <a:ext cx="1861062" cy="128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travaillent en ilots de plusieurs élèves. Chaque îlot travaille sur l’appropriation des objectifs techniques, l’organisation et la réalisation d’un mini chantier relatif au gros-œuvre ou au second œuvre ou à la maintenance ou à la finition ou à la rénovation d’un ouvrage de bâtiment ou de travaux publics. </a:t>
          </a:r>
        </a:p>
      </dsp:txBody>
      <dsp:txXfrm>
        <a:off x="3374859" y="926819"/>
        <a:ext cx="1861062" cy="1285200"/>
      </dsp:txXfrm>
    </dsp:sp>
    <dsp:sp modelId="{6032567D-921F-3B40-A3C5-794322327212}">
      <dsp:nvSpPr>
        <dsp:cNvPr id="0" name=""/>
        <dsp:cNvSpPr/>
      </dsp:nvSpPr>
      <dsp:spPr>
        <a:xfrm>
          <a:off x="5136871" y="377145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5136871" y="377145"/>
        <a:ext cx="598116" cy="463350"/>
      </dsp:txXfrm>
    </dsp:sp>
    <dsp:sp modelId="{4B4C94F5-5FAE-9B43-B46A-B59EA6769AE3}">
      <dsp:nvSpPr>
        <dsp:cNvPr id="0" name=""/>
        <dsp:cNvSpPr/>
      </dsp:nvSpPr>
      <dsp:spPr>
        <a:xfrm>
          <a:off x="5983262" y="290822"/>
          <a:ext cx="1861062" cy="953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L’identification des « tâches professionnelles » caractéristiques de chaque mini-chantier associe chaque élève à une fonction à assurer au sein de l’équipe </a:t>
          </a:r>
        </a:p>
      </dsp:txBody>
      <dsp:txXfrm>
        <a:off x="5983262" y="290822"/>
        <a:ext cx="1861062" cy="635997"/>
      </dsp:txXfrm>
    </dsp:sp>
    <dsp:sp modelId="{17981005-3661-024B-82C1-594576F807CF}">
      <dsp:nvSpPr>
        <dsp:cNvPr id="0" name=""/>
        <dsp:cNvSpPr/>
      </dsp:nvSpPr>
      <dsp:spPr>
        <a:xfrm>
          <a:off x="6364443" y="926819"/>
          <a:ext cx="1861062" cy="128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Chaque équipe évolue dans un environnement technique conforme aux enjeux de la transition numérique dans le BTP. </a:t>
          </a:r>
        </a:p>
      </dsp:txBody>
      <dsp:txXfrm>
        <a:off x="6364443" y="926819"/>
        <a:ext cx="1861062" cy="1285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3A7D8-C9F7-3B40-B64C-1171C3E92363}">
      <dsp:nvSpPr>
        <dsp:cNvPr id="0" name=""/>
        <dsp:cNvSpPr/>
      </dsp:nvSpPr>
      <dsp:spPr>
        <a:xfrm>
          <a:off x="4093" y="509362"/>
          <a:ext cx="1861062" cy="1059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La démarche de conduite de projet peut opportunément être conjuguée avec la démarche d’investigation.</a:t>
          </a:r>
        </a:p>
      </dsp:txBody>
      <dsp:txXfrm>
        <a:off x="4093" y="509362"/>
        <a:ext cx="1861062" cy="706516"/>
      </dsp:txXfrm>
    </dsp:sp>
    <dsp:sp modelId="{5E281CD4-3981-F14D-9573-045706BB86A6}">
      <dsp:nvSpPr>
        <dsp:cNvPr id="0" name=""/>
        <dsp:cNvSpPr/>
      </dsp:nvSpPr>
      <dsp:spPr>
        <a:xfrm>
          <a:off x="385274" y="1215879"/>
          <a:ext cx="1861062" cy="7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découverte de procédés techniques essentiellement. </a:t>
          </a:r>
        </a:p>
      </dsp:txBody>
      <dsp:txXfrm>
        <a:off x="385274" y="1215879"/>
        <a:ext cx="1861062" cy="777600"/>
      </dsp:txXfrm>
    </dsp:sp>
    <dsp:sp modelId="{371ADBF6-6612-0844-8B68-9DA1DF2044DB}">
      <dsp:nvSpPr>
        <dsp:cNvPr id="0" name=""/>
        <dsp:cNvSpPr/>
      </dsp:nvSpPr>
      <dsp:spPr>
        <a:xfrm>
          <a:off x="2147286" y="630945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2147286" y="630945"/>
        <a:ext cx="598116" cy="463350"/>
      </dsp:txXfrm>
    </dsp:sp>
    <dsp:sp modelId="{645D1FC7-C8BC-E54F-B5E7-67BBC6447260}">
      <dsp:nvSpPr>
        <dsp:cNvPr id="0" name=""/>
        <dsp:cNvSpPr/>
      </dsp:nvSpPr>
      <dsp:spPr>
        <a:xfrm>
          <a:off x="2993677" y="509362"/>
          <a:ext cx="1861062" cy="1059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La formalisation des savoirs et savoir-faire est apportée par l’enseignant ou en auto apprentissage, en début ou en cours ou en fin de séquence. </a:t>
          </a:r>
        </a:p>
      </dsp:txBody>
      <dsp:txXfrm>
        <a:off x="2993677" y="509362"/>
        <a:ext cx="1861062" cy="706516"/>
      </dsp:txXfrm>
    </dsp:sp>
    <dsp:sp modelId="{2E584DE6-2862-5248-A9B2-2B820B38BB5B}">
      <dsp:nvSpPr>
        <dsp:cNvPr id="0" name=""/>
        <dsp:cNvSpPr/>
      </dsp:nvSpPr>
      <dsp:spPr>
        <a:xfrm>
          <a:off x="3374859" y="1215879"/>
          <a:ext cx="1861062" cy="7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Les outils numériques sont privilégiés Une plateforme interactive dédiée et des tablettes sont à la disposition des élèves. </a:t>
          </a:r>
        </a:p>
      </dsp:txBody>
      <dsp:txXfrm>
        <a:off x="3374859" y="1215879"/>
        <a:ext cx="1861062" cy="777600"/>
      </dsp:txXfrm>
    </dsp:sp>
    <dsp:sp modelId="{6032567D-921F-3B40-A3C5-794322327212}">
      <dsp:nvSpPr>
        <dsp:cNvPr id="0" name=""/>
        <dsp:cNvSpPr/>
      </dsp:nvSpPr>
      <dsp:spPr>
        <a:xfrm>
          <a:off x="5136871" y="630945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5136871" y="630945"/>
        <a:ext cx="598116" cy="463350"/>
      </dsp:txXfrm>
    </dsp:sp>
    <dsp:sp modelId="{4B4C94F5-5FAE-9B43-B46A-B59EA6769AE3}">
      <dsp:nvSpPr>
        <dsp:cNvPr id="0" name=""/>
        <dsp:cNvSpPr/>
      </dsp:nvSpPr>
      <dsp:spPr>
        <a:xfrm>
          <a:off x="5983262" y="509362"/>
          <a:ext cx="1861062" cy="1059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L’évaluation des élèves est conduite par l’enseignant en cours et en fin de séquence lors d’une restitution de fin de mini-chantier réalisée par les élèves. </a:t>
          </a:r>
        </a:p>
      </dsp:txBody>
      <dsp:txXfrm>
        <a:off x="5983262" y="509362"/>
        <a:ext cx="1861062" cy="706516"/>
      </dsp:txXfrm>
    </dsp:sp>
    <dsp:sp modelId="{17981005-3661-024B-82C1-594576F807CF}">
      <dsp:nvSpPr>
        <dsp:cNvPr id="0" name=""/>
        <dsp:cNvSpPr/>
      </dsp:nvSpPr>
      <dsp:spPr>
        <a:xfrm>
          <a:off x="6364443" y="1215879"/>
          <a:ext cx="1861062" cy="7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>
        <a:off x="6364443" y="1215879"/>
        <a:ext cx="1861062" cy="777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1CF5C-F06F-5246-B779-3D8D12A6546D}">
      <dsp:nvSpPr>
        <dsp:cNvPr id="0" name=""/>
        <dsp:cNvSpPr/>
      </dsp:nvSpPr>
      <dsp:spPr>
        <a:xfrm>
          <a:off x="-4943808" y="-757537"/>
          <a:ext cx="5887964" cy="5887964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A8FD2-6DAA-A547-9076-F91F31925C16}">
      <dsp:nvSpPr>
        <dsp:cNvPr id="0" name=""/>
        <dsp:cNvSpPr/>
      </dsp:nvSpPr>
      <dsp:spPr>
        <a:xfrm>
          <a:off x="413081" y="273218"/>
          <a:ext cx="7756453" cy="546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0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Les démarches de projet permettent d’utiliser un savoir acquis dans des situations jusque-là classiques.</a:t>
          </a:r>
        </a:p>
      </dsp:txBody>
      <dsp:txXfrm>
        <a:off x="413081" y="273218"/>
        <a:ext cx="7756453" cy="546786"/>
      </dsp:txXfrm>
    </dsp:sp>
    <dsp:sp modelId="{D1444ABA-0360-4447-A7E1-F182D56A7C96}">
      <dsp:nvSpPr>
        <dsp:cNvPr id="0" name=""/>
        <dsp:cNvSpPr/>
      </dsp:nvSpPr>
      <dsp:spPr>
        <a:xfrm>
          <a:off x="71340" y="204869"/>
          <a:ext cx="683482" cy="683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8CC75-4A75-5C4D-BB28-B276D93B9EDA}">
      <dsp:nvSpPr>
        <dsp:cNvPr id="0" name=""/>
        <dsp:cNvSpPr/>
      </dsp:nvSpPr>
      <dsp:spPr>
        <a:xfrm>
          <a:off x="804892" y="1093135"/>
          <a:ext cx="7364642" cy="546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0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200" kern="1200" dirty="0"/>
            <a:t>Face à des problèmes techniques, l’élève suit des stratégies à plusieurs, mobilise des ressources cognitives différentes et complémentaires ; l’élève fait face à des problèmes auxquels il sera confronté dans son quotidien d’adulte et de professionnel </a:t>
          </a:r>
        </a:p>
      </dsp:txBody>
      <dsp:txXfrm>
        <a:off x="804892" y="1093135"/>
        <a:ext cx="7364642" cy="546786"/>
      </dsp:txXfrm>
    </dsp:sp>
    <dsp:sp modelId="{F5A46FC9-68CB-E346-9D59-A9C85269FAF1}">
      <dsp:nvSpPr>
        <dsp:cNvPr id="0" name=""/>
        <dsp:cNvSpPr/>
      </dsp:nvSpPr>
      <dsp:spPr>
        <a:xfrm>
          <a:off x="463151" y="1024786"/>
          <a:ext cx="683482" cy="683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9F1E5-59C3-2849-86AD-890E196AED81}">
      <dsp:nvSpPr>
        <dsp:cNvPr id="0" name=""/>
        <dsp:cNvSpPr/>
      </dsp:nvSpPr>
      <dsp:spPr>
        <a:xfrm>
          <a:off x="925146" y="1913051"/>
          <a:ext cx="7244387" cy="546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0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200" kern="1200" dirty="0"/>
            <a:t>Les démarches de projet renforcent la confiance en soi et confortent l’identité personnelle et collective</a:t>
          </a:r>
        </a:p>
      </dsp:txBody>
      <dsp:txXfrm>
        <a:off x="925146" y="1913051"/>
        <a:ext cx="7244387" cy="546786"/>
      </dsp:txXfrm>
    </dsp:sp>
    <dsp:sp modelId="{9418C497-3D33-5849-B3C3-81713592EC84}">
      <dsp:nvSpPr>
        <dsp:cNvPr id="0" name=""/>
        <dsp:cNvSpPr/>
      </dsp:nvSpPr>
      <dsp:spPr>
        <a:xfrm>
          <a:off x="583405" y="1844703"/>
          <a:ext cx="683482" cy="683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F48CA-3DE6-0145-A805-D3E563BAFE4C}">
      <dsp:nvSpPr>
        <dsp:cNvPr id="0" name=""/>
        <dsp:cNvSpPr/>
      </dsp:nvSpPr>
      <dsp:spPr>
        <a:xfrm>
          <a:off x="804892" y="2732968"/>
          <a:ext cx="7364642" cy="546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0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200" kern="1200" dirty="0"/>
            <a:t>Les démarches de projet stimulent l’initiative et l’autonomie.</a:t>
          </a:r>
        </a:p>
      </dsp:txBody>
      <dsp:txXfrm>
        <a:off x="804892" y="2732968"/>
        <a:ext cx="7364642" cy="546786"/>
      </dsp:txXfrm>
    </dsp:sp>
    <dsp:sp modelId="{072E7B7A-6119-DB4E-B169-43C35C2C3E06}">
      <dsp:nvSpPr>
        <dsp:cNvPr id="0" name=""/>
        <dsp:cNvSpPr/>
      </dsp:nvSpPr>
      <dsp:spPr>
        <a:xfrm>
          <a:off x="463151" y="2664620"/>
          <a:ext cx="683482" cy="683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CAE5D-266F-7744-A880-768CA24CCEB8}">
      <dsp:nvSpPr>
        <dsp:cNvPr id="0" name=""/>
        <dsp:cNvSpPr/>
      </dsp:nvSpPr>
      <dsp:spPr>
        <a:xfrm>
          <a:off x="413081" y="3552885"/>
          <a:ext cx="7756453" cy="546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0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200" kern="1200" dirty="0"/>
            <a:t>Les démarches de projet développent la capacité à s’orienter.</a:t>
          </a:r>
        </a:p>
      </dsp:txBody>
      <dsp:txXfrm>
        <a:off x="413081" y="3552885"/>
        <a:ext cx="7756453" cy="546786"/>
      </dsp:txXfrm>
    </dsp:sp>
    <dsp:sp modelId="{630B3A2A-7D6C-4F41-8206-F82051E03F15}">
      <dsp:nvSpPr>
        <dsp:cNvPr id="0" name=""/>
        <dsp:cNvSpPr/>
      </dsp:nvSpPr>
      <dsp:spPr>
        <a:xfrm>
          <a:off x="71340" y="3484537"/>
          <a:ext cx="683482" cy="683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2B00F-B4C6-4C0D-A155-6CAC1841BEA8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1E0BE-442F-4BB6-8BB6-42C5E2589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834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Aménagement et finitions du bâtiment 				(28/94 soit 30%)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Technicien du bâtiment : organisation et réalisation du gros œuvre		(18/71 soit 25%)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Ouvrages du bâtiment : métallerie				(10/47 soit 21%)</a:t>
            </a:r>
            <a:b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Travaux publics					(5/28 soit 18%)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Menuiserie aluminium verre				(4/29 soit 14%)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  <a:p>
            <a:r>
              <a:rPr lang="fr-FR" dirty="0"/>
              <a:t>S’interroger sur les motivations et connaissances des métiers des</a:t>
            </a:r>
            <a:r>
              <a:rPr lang="fr-FR" baseline="0" dirty="0"/>
              <a:t> élèves entrants en bac pro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8829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l’issue des séances, chaque élève doit pouvoir exprimer : 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 j’interviens avec les autres métiers ?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 j’ai travaillé avec mes collègues ?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Pourquoi j’ai réalisé telle activité ? 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Est-ce que l’activité que j’ai réalisée est significative du métier que j’envisage / que je découvre ?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Développer un outil d’aide au positionnement de l’élève selon son projet déterminé ou non déterminé : logigramme à construire ou outil lycée </a:t>
            </a:r>
            <a:r>
              <a:rPr lang="fr-FR" dirty="0" err="1" smtClean="0"/>
              <a:t>Schoeneck</a:t>
            </a:r>
            <a:r>
              <a:rPr lang="fr-FR" dirty="0" smtClean="0"/>
              <a:t> ?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Travailler en mini-projets/ scenarii différents en fonction du projet de l’élève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renforcée des enjeux de performance énergétique (lien avec les PLP de construction) 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144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707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Prévoir 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suivi des acquisitions transversales ou communes aux différentes métiers pour intégration dans la SGF du diplôme </a:t>
            </a:r>
            <a:b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5734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ajuster en fonction des travaux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8873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ajuster en fonction des travaux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1900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1919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2511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8436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0963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Famille des métiers</a:t>
            </a:r>
          </a:p>
        </p:txBody>
      </p:sp>
    </p:spTree>
    <p:extLst>
      <p:ext uri="{BB962C8B-B14F-4D97-AF65-F5344CB8AC3E}">
        <p14:creationId xmlns:p14="http://schemas.microsoft.com/office/powerpoint/2010/main" xmlns="" val="385494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734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289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La mise  en place de famille de métiers en seconde professionnelle (14 familles à priori, 52 spécialités de bac pro concernées, 29 bacs isolés)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classe de seconde « famille de métiers » doit permettre d’amorcer la professionnalisation du jeune en lui faisant acquérir des compétences professionnelles communes aux spécialités qui la constituent.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574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D’où la nécessité d’un décloisonnement horizontal et vertical de la formation pour lequel il convient de :</a:t>
            </a:r>
          </a:p>
          <a:p>
            <a:pPr lvl="1"/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Développer le travail collaboratif, l’intelligence collective et la concertation, </a:t>
            </a: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(compétences communes des diplômes)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Mieux travailler en équipe (Maitriser les outils de communication) </a:t>
            </a: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(BIM)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Construire un réseau </a:t>
            </a: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(avec établissements, entreprises)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Tracer le travail </a:t>
            </a: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(rendre compte, lien avec FEE-BAT)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492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0BE-442F-4BB6-8BB6-42C5E2589C2A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269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45FFF5A-CA21-4227-A867-340E49B254B6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65E3-6D57-4A8F-8BEB-9CA37190092F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BAC8-92A7-4C3C-A9A3-557BC4F41BF3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>
                <a:solidFill>
                  <a:srgbClr val="00A6BE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7686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23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A6BE"/>
              </a:buClr>
              <a:defRPr>
                <a:solidFill>
                  <a:srgbClr val="00A6BE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1864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790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10ED78F-CCAD-452B-A63B-363C6BD8E31E}" type="datetimeFigureOut">
              <a:rPr lang="fr-FR" smtClean="0">
                <a:solidFill>
                  <a:prstClr val="black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21/03/2019</a:t>
            </a:fld>
            <a:endParaRPr lang="fr-F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5FC8-472D-4DB5-BCC6-9F3BDF12CB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35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EDE2-903B-499C-8523-0B61DC0182B8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AD22E81E-DDCD-4A43-8DCD-AF5AEC261CD6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r>
              <a:rPr lang="fr-FR"/>
              <a:t>21 mars 2019 - LAXOU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E156-4475-431A-AB36-F9C20CF9106E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0C8A-8F4D-4588-9D7A-FEB65CE63A6F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AC88-A057-44EC-B431-E75248B1D6D5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BD48-3686-4620-975B-A7B145F1D1F7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A022C933-1026-4BA0-850B-D224B6A269B8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r>
              <a:rPr lang="fr-FR"/>
              <a:t>21 mars 2019 - LAXOU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B478C62-5920-4120-B57D-9A539B3F16B6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fr-FR"/>
              <a:t>21 mars 2019 - LAXOU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5753E36-062C-4501-8BBA-6631F0BB5A27}" type="datetime1">
              <a:rPr lang="fr-FR" smtClean="0"/>
              <a:pPr/>
              <a:t>21/03/2019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F408857-A803-40A9-998B-63DAB8C7105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FAMILLE</a:t>
            </a:r>
            <a:r>
              <a:rPr lang="fr-FR" sz="9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DES MÉTIERS DE LA CONSTRUCTION DURABLE DU BÂTIMENT ET DES TRAVAUX PUBLICS </a:t>
            </a: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9F21F5D-F93F-7E43-AC00-B854D2AC559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83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A6BE"/>
        </a:buClr>
        <a:buSzPct val="114000"/>
        <a:buFont typeface="Wingdings" charset="2"/>
        <a:buChar char="§"/>
        <a:defRPr sz="1800" b="1" i="0" kern="1200">
          <a:solidFill>
            <a:srgbClr val="00A6BE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A6BE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A6BE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slide" Target="slide39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la classe de 2</a:t>
            </a:r>
            <a:r>
              <a:rPr lang="fr-FR" b="1" baseline="30000" dirty="0"/>
              <a:t>nde</a:t>
            </a:r>
            <a:r>
              <a:rPr lang="fr-FR" b="1" dirty="0"/>
              <a:t> à famille de métiers de la construction durable, du bâtiment et des travaux publics 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910952"/>
          </a:xfrm>
        </p:spPr>
        <p:txBody>
          <a:bodyPr/>
          <a:lstStyle/>
          <a:p>
            <a:r>
              <a:rPr lang="fr-FR" dirty="0"/>
              <a:t>Préparation rentrée 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rmAutofit/>
          </a:bodyPr>
          <a:lstStyle/>
          <a:p>
            <a:r>
              <a:rPr lang="fr-FR" sz="3200" b="1" dirty="0"/>
              <a:t>Passage d’une logique de filière vers une logique de parcours : 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Notion de parcours</a:t>
            </a:r>
          </a:p>
          <a:p>
            <a:pPr>
              <a:buNone/>
            </a:pPr>
            <a:r>
              <a:rPr lang="fr-FR" dirty="0"/>
              <a:t>Transition écologique</a:t>
            </a:r>
          </a:p>
          <a:p>
            <a:pPr>
              <a:buNone/>
            </a:pPr>
            <a:r>
              <a:rPr lang="fr-FR" dirty="0"/>
              <a:t>Transition numérique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DD521A-81A9-214C-8E9F-E3E53F6B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Notion de parcours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9DA8C53-210A-E44D-9314-EB1EB241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8E69D3B-0D50-8145-B55E-362C896D7F65}"/>
              </a:ext>
            </a:extLst>
          </p:cNvPr>
          <p:cNvSpPr/>
          <p:nvPr/>
        </p:nvSpPr>
        <p:spPr>
          <a:xfrm>
            <a:off x="248652" y="4143312"/>
            <a:ext cx="8438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ParisineClair" charset="0"/>
              </a:rPr>
              <a:t>Cette nécessité impose aux acteurs :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ParisineClair" charset="0"/>
              </a:rPr>
              <a:t>une bonne connaissance des métiers et des compétences visées  dans les référentiels 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ParisineClair" charset="0"/>
              </a:rPr>
              <a:t>communiquer et d’interagir pour travailler en synergie,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ParisineClair" charset="0"/>
              </a:rPr>
              <a:t>de renforcer l’accompagnement des jeunes pour leur permettre de faire un choix éclairé.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xmlns="" id="{79C227A8-7E3D-5045-8689-F0B8251DF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01240971"/>
              </p:ext>
            </p:extLst>
          </p:nvPr>
        </p:nvGraphicFramePr>
        <p:xfrm>
          <a:off x="607985" y="12869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276F849-95E7-C44C-B25C-959E78967ACD}"/>
              </a:ext>
            </a:extLst>
          </p:cNvPr>
          <p:cNvSpPr txBox="1"/>
          <p:nvPr/>
        </p:nvSpPr>
        <p:spPr>
          <a:xfrm>
            <a:off x="6939293" y="2726711"/>
            <a:ext cx="1747507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Accompagner la construction d’un parcours de réussite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xmlns="" id="{F6C91292-55CD-6E45-80BE-C8A781B60529}"/>
              </a:ext>
            </a:extLst>
          </p:cNvPr>
          <p:cNvSpPr txBox="1">
            <a:spLocks/>
          </p:cNvSpPr>
          <p:nvPr/>
        </p:nvSpPr>
        <p:spPr>
          <a:xfrm>
            <a:off x="805131" y="1537255"/>
            <a:ext cx="7881937" cy="77377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/>
              <a:t>La nécessité d’adapter la formation aux besoins et motivations des élèves implique de passer d’une logique de filière à une logique de parcours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1879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150DC9-3E95-7B4F-8687-E7CEEACA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enjeux de la famille des métiers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E598500-DE3C-0A42-8729-F5E150D4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Enjeux institutionnels :</a:t>
            </a:r>
          </a:p>
          <a:p>
            <a:r>
              <a:rPr lang="fr-FR" dirty="0"/>
              <a:t>Le parcours de l’élève, fil d'Ariane de la seconde par famille de métiers, centré autour du projet de l’élève.</a:t>
            </a:r>
          </a:p>
          <a:p>
            <a:endParaRPr lang="fr-FR" dirty="0"/>
          </a:p>
          <a:p>
            <a:r>
              <a:rPr lang="fr-FR" dirty="0"/>
              <a:t>Un choix d’orientation, de l’élève, plus flexible.</a:t>
            </a:r>
          </a:p>
          <a:p>
            <a:endParaRPr lang="fr-FR" dirty="0"/>
          </a:p>
          <a:p>
            <a:r>
              <a:rPr lang="fr-FR" dirty="0"/>
              <a:t>Une plus grande attractivité. </a:t>
            </a:r>
          </a:p>
          <a:p>
            <a:endParaRPr lang="fr-FR" dirty="0"/>
          </a:p>
          <a:p>
            <a:r>
              <a:rPr lang="fr-FR" dirty="0"/>
              <a:t>Une professionnalité des apprentissages assurée.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F2572B5-42A0-644C-8D64-53B05AD5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  <p:extLst>
      <p:ext uri="{BB962C8B-B14F-4D97-AF65-F5344CB8AC3E}">
        <p14:creationId xmlns:p14="http://schemas.microsoft.com/office/powerpoint/2010/main" xmlns="" val="168338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95EFFEE-87CB-674F-9679-11E16BC66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3600" dirty="0"/>
              <a:t>Enjeux de la filière </a:t>
            </a:r>
          </a:p>
          <a:p>
            <a:pPr marL="0" indent="0">
              <a:buNone/>
            </a:pPr>
            <a:endParaRPr lang="fr-FR" sz="3800" dirty="0"/>
          </a:p>
          <a:p>
            <a:pPr>
              <a:buFont typeface="Wingdings" pitchFamily="2" charset="2"/>
              <a:buChar char="§"/>
            </a:pPr>
            <a:r>
              <a:rPr lang="fr-FR" sz="3600" dirty="0"/>
              <a:t>Le secteur d’activités professionnelles du BTP: une identité forte.</a:t>
            </a:r>
          </a:p>
          <a:p>
            <a:pPr marL="0" indent="0">
              <a:buNone/>
            </a:pPr>
            <a:endParaRPr lang="fr-FR" sz="3800" dirty="0"/>
          </a:p>
          <a:p>
            <a:pPr>
              <a:buFont typeface="Wingdings" pitchFamily="2" charset="2"/>
              <a:buChar char="§"/>
            </a:pPr>
            <a:r>
              <a:rPr lang="fr-FR" sz="3600" dirty="0"/>
              <a:t>Les transitions écologique et numérique qui apportent des évolutions importantes dans la conception, les modes constructifs, l’organisation des travaux, la gestion et la maintenance des ouvrages</a:t>
            </a:r>
            <a:r>
              <a:rPr lang="fr-FR" sz="3800" dirty="0"/>
              <a:t>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endParaRPr lang="fr-FR" sz="1900" dirty="0"/>
          </a:p>
          <a:p>
            <a:pPr>
              <a:buFont typeface="Wingdings" pitchFamily="2" charset="2"/>
              <a:buChar char="§"/>
            </a:pPr>
            <a:r>
              <a:rPr lang="fr-FR" sz="3600" dirty="0"/>
              <a:t>De fait, une évolution forte des métiers de la réalisation des ouvrages du BTP avec une modification des tâches professionnelles. </a:t>
            </a:r>
          </a:p>
          <a:p>
            <a:pPr marL="0" indent="0" algn="ctr">
              <a:buNone/>
            </a:pPr>
            <a:endParaRPr lang="fr-FR" sz="2000" dirty="0">
              <a:solidFill>
                <a:srgbClr val="683086"/>
              </a:solidFill>
            </a:endParaRPr>
          </a:p>
          <a:p>
            <a:pPr marL="0" indent="0" algn="ctr">
              <a:buNone/>
            </a:pPr>
            <a:endParaRPr lang="fr-FR" sz="2000" dirty="0">
              <a:solidFill>
                <a:srgbClr val="683086"/>
              </a:solidFill>
            </a:endParaRPr>
          </a:p>
          <a:p>
            <a:pPr marL="0" indent="0" algn="ctr">
              <a:buNone/>
            </a:pPr>
            <a:endParaRPr lang="fr-FR" sz="2000" dirty="0">
              <a:solidFill>
                <a:srgbClr val="683086"/>
              </a:solidFill>
            </a:endParaRPr>
          </a:p>
          <a:p>
            <a:pPr marL="0" indent="0" algn="ctr">
              <a:buNone/>
            </a:pPr>
            <a:r>
              <a:rPr lang="fr-FR" sz="4400" dirty="0">
                <a:solidFill>
                  <a:schemeClr val="accent1"/>
                </a:solidFill>
              </a:rPr>
              <a:t>Au regard de ces enjeux, la famille des métiers de la construction durable a véritablement du sens. </a:t>
            </a:r>
          </a:p>
          <a:p>
            <a:pPr lvl="2">
              <a:buClr>
                <a:srgbClr val="1B8ED9"/>
              </a:buClr>
            </a:pPr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A0987E0-45F6-6246-95B6-12B69957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7382A305-79FD-AB4E-A1BE-026AB3BE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enjeux de la famille des métiers :</a:t>
            </a:r>
          </a:p>
        </p:txBody>
      </p:sp>
    </p:spTree>
    <p:extLst>
      <p:ext uri="{BB962C8B-B14F-4D97-AF65-F5344CB8AC3E}">
        <p14:creationId xmlns:p14="http://schemas.microsoft.com/office/powerpoint/2010/main" xmlns="" val="42318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AAC3A5-A9E9-4D48-9980-2507CE9B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Evolution en 2</a:t>
            </a:r>
            <a:r>
              <a:rPr lang="fr-FR" baseline="30000" dirty="0"/>
              <a:t>nde</a:t>
            </a:r>
            <a:r>
              <a:rPr lang="fr-FR" dirty="0"/>
              <a:t> Bac Pro par famille de métiers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753DDD4-15A7-9846-897C-A9CC66BC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16" name="Rectangle à coins arrondis 32">
            <a:extLst>
              <a:ext uri="{FF2B5EF4-FFF2-40B4-BE49-F238E27FC236}">
                <a16:creationId xmlns:a16="http://schemas.microsoft.com/office/drawing/2014/main" xmlns="" id="{DBFD9FC4-4C75-F04A-B563-E84DF3A62BE3}"/>
              </a:ext>
            </a:extLst>
          </p:cNvPr>
          <p:cNvSpPr/>
          <p:nvPr/>
        </p:nvSpPr>
        <p:spPr>
          <a:xfrm>
            <a:off x="5941672" y="1785058"/>
            <a:ext cx="2869043" cy="3504957"/>
          </a:xfrm>
          <a:prstGeom prst="roundRect">
            <a:avLst/>
          </a:prstGeom>
          <a:noFill/>
          <a:ln w="539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33">
            <a:extLst>
              <a:ext uri="{FF2B5EF4-FFF2-40B4-BE49-F238E27FC236}">
                <a16:creationId xmlns:a16="http://schemas.microsoft.com/office/drawing/2014/main" xmlns="" id="{089502F6-2667-8748-9111-8CC8FA7AB412}"/>
              </a:ext>
            </a:extLst>
          </p:cNvPr>
          <p:cNvSpPr/>
          <p:nvPr/>
        </p:nvSpPr>
        <p:spPr>
          <a:xfrm>
            <a:off x="6260936" y="1628800"/>
            <a:ext cx="2156025" cy="312516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 BAC PRO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37374005-B225-ED4F-8EA3-636731F44D4F}"/>
              </a:ext>
            </a:extLst>
          </p:cNvPr>
          <p:cNvSpPr txBox="1"/>
          <p:nvPr/>
        </p:nvSpPr>
        <p:spPr>
          <a:xfrm>
            <a:off x="5941672" y="2276872"/>
            <a:ext cx="2869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maintien d’une professionnalisation dès l’entrée du cycle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18DD1797-900D-4A4E-BF6E-A5610CE9D99C}"/>
              </a:ext>
            </a:extLst>
          </p:cNvPr>
          <p:cNvSpPr txBox="1"/>
          <p:nvPr/>
        </p:nvSpPr>
        <p:spPr>
          <a:xfrm>
            <a:off x="5955540" y="3256438"/>
            <a:ext cx="285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classe de seconde organisée par familles de métiers  pour une majorité de spécialités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C7E2821-E3C4-3F40-8D56-9103CD610FDF}"/>
              </a:ext>
            </a:extLst>
          </p:cNvPr>
          <p:cNvSpPr/>
          <p:nvPr/>
        </p:nvSpPr>
        <p:spPr>
          <a:xfrm>
            <a:off x="333284" y="1560417"/>
            <a:ext cx="5533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activités pédagogiques proposées enrichissent le parcours de multiples expériences faisant à l’avenir mieux appréhender les conséquences de l’activité professionnelle sur celle des métiers connexes et mieux dialoguer avec les différents interlocuteurs rencontrés dans l’exercice de son activité professionnelle.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8DAC926-C887-0F4A-ADEC-7D68A1E63858}"/>
              </a:ext>
            </a:extLst>
          </p:cNvPr>
          <p:cNvSpPr/>
          <p:nvPr/>
        </p:nvSpPr>
        <p:spPr>
          <a:xfrm>
            <a:off x="333284" y="3619487"/>
            <a:ext cx="5533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L’organisation par famille de métiers en classe de seconde propose un cadre sécurisant. Il permet aux élèves déjà déterminés de consolider leur choix et donne à ceux qui s’étaient construit une représentation erronée de leur futur métier l’opportunité de se diriger vers une spécialité de la famille correspondant le mieux à leurs aspirations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339277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40D026-61BA-D44E-B180-FC531A3D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Classe de seconde par famille de métiers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8F478C2-68E0-D444-B85A-10EB0B98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xmlns="" id="{005B3575-BED9-6846-895E-05427D21CBB1}"/>
              </a:ext>
            </a:extLst>
          </p:cNvPr>
          <p:cNvSpPr txBox="1">
            <a:spLocks/>
          </p:cNvSpPr>
          <p:nvPr/>
        </p:nvSpPr>
        <p:spPr>
          <a:xfrm>
            <a:off x="804863" y="1471083"/>
            <a:ext cx="7881937" cy="586317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dirty="0"/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E5E819-7E0A-7D4E-A8EA-50C50B9F02B6}"/>
              </a:ext>
            </a:extLst>
          </p:cNvPr>
          <p:cNvSpPr/>
          <p:nvPr/>
        </p:nvSpPr>
        <p:spPr>
          <a:xfrm>
            <a:off x="457200" y="1500445"/>
            <a:ext cx="8215312" cy="2303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Calibri" charset="0"/>
                <a:ea typeface="Calibri" charset="0"/>
                <a:cs typeface="Arial" charset="0"/>
              </a:rPr>
              <a:t>Les familles de métiers ne concernent-elles que les baccalauréats professionnels ?</a:t>
            </a:r>
            <a:endParaRPr lang="fr-FR" dirty="0">
              <a:latin typeface="Calibri" charset="0"/>
              <a:ea typeface="Calibri" charset="0"/>
              <a:cs typeface="Times New Roman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fr-FR" b="1" i="1" u="sng" dirty="0">
                <a:latin typeface="Calibri" charset="0"/>
                <a:ea typeface="Calibri" charset="0"/>
                <a:cs typeface="Arial" charset="0"/>
              </a:rPr>
              <a:t>Oui</a:t>
            </a:r>
            <a:r>
              <a:rPr lang="fr-FR" dirty="0">
                <a:latin typeface="Calibri" charset="0"/>
                <a:ea typeface="Calibri" charset="0"/>
                <a:cs typeface="Arial" charset="0"/>
              </a:rPr>
              <a:t>, les familles</a:t>
            </a:r>
            <a:r>
              <a:rPr lang="fr-FR" b="1" dirty="0">
                <a:latin typeface="Calibri" charset="0"/>
                <a:ea typeface="Calibri" charset="0"/>
                <a:cs typeface="Arial" charset="0"/>
              </a:rPr>
              <a:t> </a:t>
            </a:r>
            <a:r>
              <a:rPr lang="fr-FR" dirty="0">
                <a:latin typeface="Calibri" charset="0"/>
                <a:ea typeface="Calibri" charset="0"/>
                <a:cs typeface="Arial" charset="0"/>
              </a:rPr>
              <a:t>regrouperont uniquement des spécialités de bac professionnel. Elles ne concerneront pas les autres diplômes professionnels, ni CAP, ni BP, etc. </a:t>
            </a:r>
            <a:endParaRPr lang="fr-FR" dirty="0">
              <a:latin typeface="Calibri" charset="0"/>
              <a:ea typeface="Calibri" charset="0"/>
              <a:cs typeface="Times New Roman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alibri" charset="0"/>
                <a:ea typeface="Calibri" charset="0"/>
                <a:cs typeface="Arial" charset="0"/>
              </a:rPr>
              <a:t>Les spécialités de bac professionnel seront regroupées en famille sur la base d’un socle de compétences professionnelles intermédiaires communes à travailler en classe de seconde. </a:t>
            </a:r>
            <a:endParaRPr lang="fr-FR" dirty="0">
              <a:latin typeface="Calibri" charset="0"/>
              <a:ea typeface="Calibri" charset="0"/>
              <a:cs typeface="Times New Roman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405718-9A42-DD44-A75F-AB744BDD4BC1}"/>
              </a:ext>
            </a:extLst>
          </p:cNvPr>
          <p:cNvSpPr/>
          <p:nvPr/>
        </p:nvSpPr>
        <p:spPr>
          <a:xfrm>
            <a:off x="428624" y="3598950"/>
            <a:ext cx="8243888" cy="2939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Calibri" charset="0"/>
                <a:ea typeface="Calibri" charset="0"/>
                <a:cs typeface="Arial" charset="0"/>
              </a:rPr>
              <a:t>Les familles de métiers seront-elles définies nationalement ou localement ?</a:t>
            </a:r>
            <a:endParaRPr lang="fr-FR" dirty="0">
              <a:latin typeface="Calibri" charset="0"/>
              <a:ea typeface="Calibri" charset="0"/>
              <a:cs typeface="Times New Roman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alibri" charset="0"/>
                <a:ea typeface="Calibri" charset="0"/>
                <a:cs typeface="Arial" charset="0"/>
              </a:rPr>
              <a:t>Les familles seront définies au niveau national.</a:t>
            </a:r>
            <a:endParaRPr lang="fr-FR" dirty="0">
              <a:latin typeface="Calibri" charset="0"/>
              <a:ea typeface="Calibri" charset="0"/>
              <a:cs typeface="Times New Roman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Calibri" charset="0"/>
                <a:ea typeface="Calibri" charset="0"/>
                <a:cs typeface="Arial" charset="0"/>
              </a:rPr>
              <a:t> </a:t>
            </a:r>
            <a:endParaRPr lang="fr-FR" dirty="0">
              <a:latin typeface="Calibri" charset="0"/>
              <a:ea typeface="Calibri" charset="0"/>
              <a:cs typeface="Times New Roman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Calibri" charset="0"/>
                <a:ea typeface="Calibri" charset="0"/>
                <a:cs typeface="Arial" charset="0"/>
              </a:rPr>
              <a:t> La classe de seconde «  famille de métiers » sera-telle une seconde « professionnelle » ?</a:t>
            </a:r>
            <a:endParaRPr lang="fr-FR" dirty="0">
              <a:latin typeface="Calibri" charset="0"/>
              <a:ea typeface="Calibri" charset="0"/>
              <a:cs typeface="Times New Roman" charset="0"/>
            </a:endParaRPr>
          </a:p>
          <a:p>
            <a:pPr marL="270510"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alibri" charset="0"/>
                <a:ea typeface="Calibri" charset="0"/>
                <a:cs typeface="Arial" charset="0"/>
              </a:rPr>
              <a:t>Oui, la seconde « famille de métiers » ne sera pas une seconde généraliste visant la « simple » découverte des métiers d’une même famille. Cette classe portera la professionnalisation des jeunes en leur permettant de travailler des compétences communes à plusieurs spécialités de baccalauréat.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3165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visés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Les compétences communes</a:t>
            </a:r>
          </a:p>
          <a:p>
            <a:r>
              <a:rPr lang="fr-FR" dirty="0"/>
              <a:t>Les compétences métiers</a:t>
            </a:r>
          </a:p>
          <a:p>
            <a:r>
              <a:rPr lang="fr-FR" dirty="0"/>
              <a:t>Le numérique</a:t>
            </a:r>
          </a:p>
          <a:p>
            <a:r>
              <a:rPr lang="fr-FR" dirty="0" err="1"/>
              <a:t>Fee</a:t>
            </a:r>
            <a:r>
              <a:rPr lang="fr-FR" dirty="0"/>
              <a:t>-bat</a:t>
            </a:r>
          </a:p>
          <a:p>
            <a:r>
              <a:rPr lang="fr-FR" dirty="0"/>
              <a:t>Les partenariats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67C8F9-8DE1-6B4B-A02C-D2569DD6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/>
              <a:t>Famille des métiers de la construction durable, du bâtiment et des travaux publics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8A6D24A-98F5-D54D-A38D-A8C44CFC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12E1747-80CA-A743-BCDA-23E3BABF33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4135"/>
          <a:stretch/>
        </p:blipFill>
        <p:spPr>
          <a:xfrm>
            <a:off x="217431" y="2303247"/>
            <a:ext cx="4256258" cy="314167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78EF8E3-0552-A64D-8A52-85A2059968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4656"/>
          <a:stretch/>
        </p:blipFill>
        <p:spPr>
          <a:xfrm>
            <a:off x="4586559" y="2303247"/>
            <a:ext cx="4213111" cy="25241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A65FFB0-EA6D-2E40-B80E-BF677282CC04}"/>
              </a:ext>
            </a:extLst>
          </p:cNvPr>
          <p:cNvSpPr/>
          <p:nvPr/>
        </p:nvSpPr>
        <p:spPr>
          <a:xfrm>
            <a:off x="457200" y="1665225"/>
            <a:ext cx="7931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Compétences communes pouvant être travaillées dès la classe de seconde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426392600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67C8F9-8DE1-6B4B-A02C-D2569DD6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/>
              <a:t>Famille des métiers de la construction durable, du bâtiment et des travaux publics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8A6D24A-98F5-D54D-A38D-A8C44CFC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12E1747-80CA-A743-BCDA-23E3BABF33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4135"/>
          <a:stretch/>
        </p:blipFill>
        <p:spPr>
          <a:xfrm>
            <a:off x="217430" y="2303246"/>
            <a:ext cx="8469370" cy="386205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A65FFB0-EA6D-2E40-B80E-BF677282CC04}"/>
              </a:ext>
            </a:extLst>
          </p:cNvPr>
          <p:cNvSpPr/>
          <p:nvPr/>
        </p:nvSpPr>
        <p:spPr>
          <a:xfrm>
            <a:off x="457200" y="1665225"/>
            <a:ext cx="7931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Compétences communes pouvant être travaillées dès la classe de seconde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399318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67C8F9-8DE1-6B4B-A02C-D2569DD6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/>
              <a:t>Famille des métiers de la construction durable, du bâtiment et des travaux publics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8A6D24A-98F5-D54D-A38D-A8C44CFC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78EF8E3-0552-A64D-8A52-85A2059968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4656"/>
          <a:stretch/>
        </p:blipFill>
        <p:spPr>
          <a:xfrm>
            <a:off x="457201" y="2303246"/>
            <a:ext cx="8342470" cy="299796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A65FFB0-EA6D-2E40-B80E-BF677282CC04}"/>
              </a:ext>
            </a:extLst>
          </p:cNvPr>
          <p:cNvSpPr/>
          <p:nvPr/>
        </p:nvSpPr>
        <p:spPr>
          <a:xfrm>
            <a:off x="457200" y="1665225"/>
            <a:ext cx="7931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Compétences communes pouvant être travaillées dès la classe de seconde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10168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 académique</a:t>
            </a:r>
          </a:p>
          <a:p>
            <a:r>
              <a:rPr lang="fr-FR" dirty="0"/>
              <a:t>Contexte national : transformation voie professionnelle</a:t>
            </a:r>
          </a:p>
          <a:p>
            <a:r>
              <a:rPr lang="fr-FR" dirty="0"/>
              <a:t>Objectifs visés</a:t>
            </a:r>
          </a:p>
          <a:p>
            <a:r>
              <a:rPr lang="fr-FR" dirty="0"/>
              <a:t>Plan de formation</a:t>
            </a:r>
          </a:p>
          <a:p>
            <a:r>
              <a:rPr lang="fr-FR" dirty="0"/>
              <a:t>Travaux pour R 2019</a:t>
            </a:r>
          </a:p>
          <a:p>
            <a:r>
              <a:rPr lang="fr-FR" dirty="0"/>
              <a:t>Ressources</a:t>
            </a:r>
          </a:p>
          <a:p>
            <a:r>
              <a:rPr lang="fr-FR"/>
              <a:t>Poursuites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8F8DE6-A32F-A945-8052-AE6AB1D7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75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Famille des métiers de la construction durable, du bâtiment et des travaux publics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3E755F8-5369-9545-977C-AAFC0FF7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8F4C4D-74CD-074A-B358-87414DAB7A13}"/>
              </a:ext>
            </a:extLst>
          </p:cNvPr>
          <p:cNvSpPr/>
          <p:nvPr/>
        </p:nvSpPr>
        <p:spPr>
          <a:xfrm>
            <a:off x="511682" y="1794848"/>
            <a:ext cx="434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C3 : METTRE EN ŒUVRE - REALISER</a:t>
            </a:r>
            <a:r>
              <a:rPr lang="fr-FR" sz="2000" dirty="0"/>
              <a:t>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CA7CDF4A-881B-6D4D-9016-3BFD515CE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5342970"/>
              </p:ext>
            </p:extLst>
          </p:nvPr>
        </p:nvGraphicFramePr>
        <p:xfrm>
          <a:off x="467544" y="2281289"/>
          <a:ext cx="6631758" cy="10572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5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5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63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Mettre en œuvre les moyens de protection</a:t>
                      </a:r>
                      <a:endParaRPr lang="fr-FR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Repérer les risques liés à l’activité.</a:t>
                      </a:r>
                      <a:endParaRPr lang="fr-FR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8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S'assurer de l’utilisation réglementaire des moyens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de protection individuels et collectifs</a:t>
                      </a:r>
                      <a:endParaRPr lang="fr-FR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E47E1771-D5B6-624B-81FC-56F770540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7738081"/>
              </p:ext>
            </p:extLst>
          </p:nvPr>
        </p:nvGraphicFramePr>
        <p:xfrm>
          <a:off x="467544" y="3482083"/>
          <a:ext cx="6631758" cy="6429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15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5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1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Monter et démonter un échafaudage, un étaiement</a:t>
                      </a:r>
                      <a:endParaRPr lang="fr-FR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Mettre en place et stabiliser un échafaudage</a:t>
                      </a:r>
                      <a:endParaRPr lang="fr-FR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1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Utiliser rationnellement les planchers de travail</a:t>
                      </a:r>
                      <a:endParaRPr lang="fr-FR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3CEABB-6285-7F4B-9F87-A1D177724EF2}"/>
              </a:ext>
            </a:extLst>
          </p:cNvPr>
          <p:cNvSpPr/>
          <p:nvPr/>
        </p:nvSpPr>
        <p:spPr>
          <a:xfrm>
            <a:off x="457200" y="4207302"/>
            <a:ext cx="3756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C4 : CONTROLER, RECEPTIONNER</a:t>
            </a:r>
            <a:r>
              <a:rPr lang="fr-FR" sz="2000" dirty="0"/>
              <a:t> 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F7856903-E10C-364E-98CC-DD38685A9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6402898"/>
              </p:ext>
            </p:extLst>
          </p:nvPr>
        </p:nvGraphicFramePr>
        <p:xfrm>
          <a:off x="471269" y="4802260"/>
          <a:ext cx="6628033" cy="488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65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2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Réceptionner les matériels et  matériaux </a:t>
                      </a:r>
                      <a:endParaRPr lang="fr-FR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Contrôler les quantités et la conformité des commandes réceptionnées.</a:t>
                      </a:r>
                      <a:endParaRPr lang="fr-FR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xmlns="" id="{B8E6AB1A-B3BC-4246-8A63-D751A0205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5757130"/>
              </p:ext>
            </p:extLst>
          </p:nvPr>
        </p:nvGraphicFramePr>
        <p:xfrm>
          <a:off x="467544" y="5440088"/>
          <a:ext cx="6628032" cy="8357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14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4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500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Contrôler les ouvrages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Contrôler la conformité de l’ouvrage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0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Respecter une procédure de contrôle établie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0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Renseigner des documents de contrôle qualité.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250A6E7-D202-1046-9357-65481EA0C5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57175" y="2023082"/>
            <a:ext cx="1556462" cy="9865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A9C5C94-EC7C-1748-8D23-EBADE2EA68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9588" y="3666681"/>
            <a:ext cx="1315461" cy="9865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85CC089-D58B-A34C-A449-025865375F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2989" y="5130251"/>
            <a:ext cx="1528658" cy="9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346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B51EE9-C1BB-234D-972A-AE06CE6E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dirty="0"/>
              <a:t>Prise en compte des enjeux de la famille dans la mise en œuvre des 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A3F62C-A639-4D48-A440-5CF632DBD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Les élèves abordent les différents métiers à partir de projets de réalisation ou de maintenance du BTP. Ils travaillent en ilots de plusieurs élèves (2 à 4 en fonction de l’importance des projets).</a:t>
            </a:r>
          </a:p>
          <a:p>
            <a:pPr algn="just"/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Chaque îlot travaille sur l’appropriation des objectifs techniques,  l’organisation et la réalisation d’un chantier relatif au gros-œuvre ou au second œuvre d’un ouvrage de bâtiment ou de travaux publics.</a:t>
            </a:r>
          </a:p>
          <a:p>
            <a:pPr algn="just"/>
            <a:endParaRPr lang="fr-FR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fr-FR" dirty="0">
                <a:ea typeface="MS Mincho" panose="02020609040205080304" pitchFamily="49" charset="-128"/>
                <a:cs typeface="Times New Roman" panose="02020603050405020304" pitchFamily="18" charset="0"/>
              </a:rPr>
              <a:t>L’identification des « tâches professionnelles » caractéristiques de chaque chantier associe chaque élève à une fonction à assurer au sein de l’équipe. Un coordinateur « chef d’équipe » peut être désigné.</a:t>
            </a:r>
          </a:p>
          <a:p>
            <a:pPr algn="just"/>
            <a:endParaRPr lang="fr-FR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ea typeface="MS Mincho" panose="02020609040205080304" pitchFamily="49" charset="-128"/>
                <a:cs typeface="Times New Roman" panose="02020603050405020304" pitchFamily="18" charset="0"/>
              </a:rPr>
              <a:t>Chaque équipe évolue dans un environnement technique conforme aux enjeux de la transition numérique dans le BTP. En particulier, les ressources numériques telles que le BIM ou du type « carnets de chantiers » numériques sont mis à disposition.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4999077-69E8-F840-9C52-49A21FD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  <p:extLst>
      <p:ext uri="{BB962C8B-B14F-4D97-AF65-F5344CB8AC3E}">
        <p14:creationId xmlns:p14="http://schemas.microsoft.com/office/powerpoint/2010/main" xmlns="" val="364846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B4ACF1-697E-1F4B-AFC5-4908F9C7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Prise en compte des enjeux de la famille dans la mise en œuvre des ressources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C792331-7FB6-9842-8732-BDC143E8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AC866B96-7C1F-624A-B004-74441D8AE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L’accent est mis sur les (nouvelles) valeurs à intégrer dans les formations :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travailler au sein d’une équipe, rechercher et analyser des informations, communiquer et entreprendre, décloisonner « horizontalement et verticalement » les métiers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au sens de la transition numérique.</a:t>
            </a:r>
          </a:p>
          <a:p>
            <a:pPr algn="just"/>
            <a:endParaRPr lang="fr-FR" dirty="0">
              <a:solidFill>
                <a:schemeClr val="tx1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L’intervention de chaque corps d’état est prise en compte. La </a:t>
            </a:r>
            <a:r>
              <a:rPr lang="fr-FR" dirty="0" err="1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co</a:t>
            </a:r>
            <a:r>
              <a:rPr lang="fr-FR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-activité a une place importante.</a:t>
            </a:r>
          </a:p>
          <a:p>
            <a:pPr marL="0" indent="0" algn="just">
              <a:buNone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fr-FR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Des démarches pédagogiques à privilégier (de conduite de projet, d’investigation,  de résolution de problème technique).</a:t>
            </a:r>
          </a:p>
          <a:p>
            <a:pPr algn="just"/>
            <a:endParaRPr lang="fr-FR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6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7A07BD-A70D-7245-A2F1-D380ED6A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11053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Démarche pédagogique préconisée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xmlns="" id="{AA77F46C-9DDB-A54E-8998-819ACE293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3875250"/>
              </p:ext>
            </p:extLst>
          </p:nvPr>
        </p:nvGraphicFramePr>
        <p:xfrm>
          <a:off x="457200" y="1646238"/>
          <a:ext cx="8229600" cy="250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6F1406D-0886-1A43-8290-73F06EB7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xmlns="" id="{47C9C5E9-61D2-C142-9CE1-DE47A8477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5780088"/>
              </p:ext>
            </p:extLst>
          </p:nvPr>
        </p:nvGraphicFramePr>
        <p:xfrm>
          <a:off x="457200" y="3878486"/>
          <a:ext cx="8229600" cy="250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arré corné 2" descr="Exemple">
            <a:extLst>
              <a:ext uri="{FF2B5EF4-FFF2-40B4-BE49-F238E27FC236}">
                <a16:creationId xmlns:a16="http://schemas.microsoft.com/office/drawing/2014/main" xmlns="" id="{409DF0D4-0A0E-F742-B651-E5B524EBDD18}"/>
              </a:ext>
            </a:extLst>
          </p:cNvPr>
          <p:cNvSpPr/>
          <p:nvPr/>
        </p:nvSpPr>
        <p:spPr>
          <a:xfrm>
            <a:off x="7308540" y="6126420"/>
            <a:ext cx="1080120" cy="50981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hlinkClick r:id="rId13" action="ppaction://hlinksldjump"/>
              </a:rPr>
              <a:t>Exemple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="" val="4065152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FB5B3A-E5AC-A941-B7E5-094D6C39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ffectLst/>
              </a:rPr>
              <a:t>Les démarches et pratiques pédagogiques à privilégier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B084703-6914-5D44-AEE4-39A1BB75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702643"/>
          </a:xfrm>
        </p:spPr>
        <p:txBody>
          <a:bodyPr>
            <a:normAutofit/>
          </a:bodyPr>
          <a:lstStyle/>
          <a:p>
            <a:r>
              <a:rPr lang="fr-FR" sz="2000" dirty="0"/>
              <a:t>Apprentissage par le projet :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A75F270-931C-D540-B53C-E70192C5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xmlns="" id="{90C8C685-8958-CC4B-BB98-7D2001AAB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10136231"/>
              </p:ext>
            </p:extLst>
          </p:nvPr>
        </p:nvGraphicFramePr>
        <p:xfrm>
          <a:off x="457200" y="2132856"/>
          <a:ext cx="8229600" cy="437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4625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Plan de formation académique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Jeudi 21 mars </a:t>
            </a:r>
          </a:p>
          <a:p>
            <a:r>
              <a:rPr lang="fr-FR" dirty="0"/>
              <a:t>Lundi 1er avril </a:t>
            </a:r>
          </a:p>
          <a:p>
            <a:r>
              <a:rPr lang="fr-FR" dirty="0"/>
              <a:t>Mercredi 24 avril </a:t>
            </a:r>
          </a:p>
          <a:p>
            <a:r>
              <a:rPr lang="fr-FR" dirty="0"/>
              <a:t>Mardi 28 mai </a:t>
            </a:r>
          </a:p>
          <a:p>
            <a:r>
              <a:rPr lang="fr-FR" dirty="0"/>
              <a:t>Lundi 1er juillet </a:t>
            </a:r>
          </a:p>
          <a:p>
            <a:r>
              <a:rPr lang="fr-FR" dirty="0"/>
              <a:t> Cinq journées fin juin et début juillet : BIM</a:t>
            </a:r>
          </a:p>
          <a:p>
            <a:endParaRPr lang="fr-FR" dirty="0"/>
          </a:p>
          <a:p>
            <a:r>
              <a:rPr lang="fr-FR" dirty="0"/>
              <a:t>Des comptes-rendus systématiques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Travaux pédagogiques et organisationnels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Jeudi 21 mars – CR : D. PERETTI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56490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dirty="0"/>
              <a:t>En amont : découverte du guide d'accompagnement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En plénière : les enjeux de la TVP et appropriation du guide d'accompagnement</a:t>
            </a:r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- travaux en groupe (par </a:t>
            </a:r>
            <a:r>
              <a:rPr lang="fr-FR" dirty="0" err="1"/>
              <a:t>éts</a:t>
            </a:r>
            <a:r>
              <a:rPr lang="fr-FR" dirty="0"/>
              <a:t> ) : planning SGF 2</a:t>
            </a:r>
            <a:r>
              <a:rPr lang="fr-FR" baseline="30000" dirty="0"/>
              <a:t>nde</a:t>
            </a:r>
            <a:r>
              <a:rPr lang="fr-FR" dirty="0"/>
              <a:t> (PFMP) - choix des compétences transversales, hiérarchisation temporelle des compétences transversales</a:t>
            </a:r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- stratégie de recherche de maquettes BIM (Développée en formation BIM)</a:t>
            </a:r>
          </a:p>
          <a:p>
            <a:endParaRPr lang="fr-FR" dirty="0"/>
          </a:p>
          <a:p>
            <a:r>
              <a:rPr lang="fr-FR" dirty="0"/>
              <a:t>- partage des travaux et échanges pour évolutions éventuelles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réflexive de chaque séquence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Comment intervenir avec les autres métiers ?</a:t>
            </a:r>
          </a:p>
          <a:p>
            <a:pPr lvl="0"/>
            <a:r>
              <a:rPr lang="fr-FR" dirty="0"/>
              <a:t>Comment travailler avec les collègues ?</a:t>
            </a:r>
          </a:p>
          <a:p>
            <a:pPr lvl="0"/>
            <a:r>
              <a:rPr lang="fr-FR" dirty="0"/>
              <a:t>Pourquoi réaliser telle activité ? </a:t>
            </a:r>
          </a:p>
          <a:p>
            <a:pPr lvl="0"/>
            <a:r>
              <a:rPr lang="fr-FR" dirty="0"/>
              <a:t>Est-ce que </a:t>
            </a:r>
            <a:r>
              <a:rPr lang="fr-FR"/>
              <a:t>l’activité réalisée </a:t>
            </a:r>
            <a:r>
              <a:rPr lang="fr-FR" dirty="0"/>
              <a:t>est significative du métier envisagé ou découvert 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Travaux pédagogiques et organisationnels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Lundi 1er avril – CR 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269033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- développement de séquence pédagogique intégrant le numérique et permettant des parcours individualisés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- Développer un outil d’aide au positionnement de l’élève selon son projet déterminé ou non déterminé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Travaux pédagogiques et organisationnels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Mercredi 24 avril – CR :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282883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 développement de situations d'évaluation permettant à l'élève de se situer dans sa formation en vue de son orientation en 1</a:t>
            </a:r>
            <a:r>
              <a:rPr lang="fr-FR" baseline="30000" dirty="0"/>
              <a:t>ère</a:t>
            </a:r>
            <a:r>
              <a:rPr lang="fr-FR" dirty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Contexte académique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Travaux pédagogiques et organisationnels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Mardi 28 mai – CR :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Travaux pédagogiques et organisationnels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Lundi 1er juillet – CR :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Travaux pédagogiques et organisationnels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 Formation BIM – DE</a:t>
            </a:r>
          </a:p>
          <a:p>
            <a:endParaRPr lang="fr-FR" dirty="0"/>
          </a:p>
          <a:p>
            <a:r>
              <a:rPr lang="fr-FR" dirty="0"/>
              <a:t>Selon le calendrier des examens, cinq journées seront positionnées fin juin et début juillet 2019</a:t>
            </a:r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BIM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521" y="1736255"/>
            <a:ext cx="8229600" cy="4526280"/>
          </a:xfrm>
        </p:spPr>
        <p:txBody>
          <a:bodyPr/>
          <a:lstStyle/>
          <a:p>
            <a:r>
              <a:rPr lang="fr-FR" dirty="0"/>
              <a:t>Personnes concernées :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2276872"/>
            <a:ext cx="778720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"/>
              <a:tabLst>
                <a:tab pos="1371600" algn="l"/>
              </a:tabLst>
            </a:pPr>
            <a:r>
              <a:rPr lang="fr-FR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Montigny les Metz : </a:t>
            </a:r>
            <a:endParaRPr lang="fr-F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Réalisation gros œuvre : </a:t>
            </a:r>
            <a:r>
              <a:rPr lang="fr-F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Leonigi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AMODEO  - Angelo GAROFALO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Aménagement – finition : Serge BARBOU - Didier THIRY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 métalliques : Francis ROBIN - </a:t>
            </a:r>
            <a:r>
              <a:rPr lang="fr-F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Innocenzo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SCHIAVONE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économie : Stéphane KIEFFER 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"/>
              <a:tabLst>
                <a:tab pos="1371600" algn="l"/>
              </a:tabLst>
            </a:pPr>
            <a:r>
              <a:rPr lang="en-US" sz="22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Laxou</a:t>
            </a: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endParaRPr lang="fr-F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Réalisation gros œuvre Stéphane JUND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Aménagement – finition : Mickael CHARPENTIER 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261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BIM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384" y="2564904"/>
            <a:ext cx="8003232" cy="34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"/>
              <a:tabLst>
                <a:tab pos="1371600" algn="l"/>
              </a:tabLst>
            </a:pPr>
            <a:r>
              <a:rPr lang="fr-FR" sz="24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Raon</a:t>
            </a:r>
            <a:r>
              <a:rPr lang="fr-FR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l’étape : 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Aménagement – finition  : Sylvie TAVERNE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 métalliques :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Abdelouahed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SAOUD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"/>
              <a:tabLst>
                <a:tab pos="1371600" algn="l"/>
              </a:tabLst>
            </a:pPr>
            <a:r>
              <a:rPr lang="en-US" sz="24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Lunéville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 métalliques : Frédéric ALLEGRINI -  Denis HENRY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mécanique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Anthony RAYMOND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9006" y="1733977"/>
            <a:ext cx="5283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Personnes concernées :</a:t>
            </a:r>
          </a:p>
        </p:txBody>
      </p:sp>
    </p:spTree>
    <p:extLst>
      <p:ext uri="{BB962C8B-B14F-4D97-AF65-F5344CB8AC3E}">
        <p14:creationId xmlns:p14="http://schemas.microsoft.com/office/powerpoint/2010/main" xmlns="" val="2739143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Ressources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guide </a:t>
            </a:r>
          </a:p>
          <a:p>
            <a:r>
              <a:rPr lang="fr-FR" dirty="0" err="1"/>
              <a:t>M@gistère</a:t>
            </a:r>
            <a:endParaRPr lang="fr-FR" dirty="0"/>
          </a:p>
          <a:p>
            <a:r>
              <a:rPr lang="fr-FR" dirty="0"/>
              <a:t>Une plate-forme commune </a:t>
            </a:r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Poursuite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plate-forme commune </a:t>
            </a:r>
          </a:p>
          <a:p>
            <a:pPr lvl="1"/>
            <a:r>
              <a:rPr lang="fr-FR" dirty="0"/>
              <a:t>Création d’un espace partagé sur TRIBU.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21 mars 2019 - LAXOU</a:t>
            </a:r>
          </a:p>
        </p:txBody>
      </p:sp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82644248-21C3-D34B-91E0-3EBDE927D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749335"/>
            <a:ext cx="7505809" cy="342318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Poursuites …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A33D5B-05A9-3D4C-93D0-DE56285C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309B416-C043-514B-B43B-4272C4B09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21C983D-3039-E447-B258-08BC40BC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  <p:extLst>
      <p:ext uri="{BB962C8B-B14F-4D97-AF65-F5344CB8AC3E}">
        <p14:creationId xmlns:p14="http://schemas.microsoft.com/office/powerpoint/2010/main" xmlns="" val="2512553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2 exemples de projet de construction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			</a:t>
            </a:r>
          </a:p>
          <a:p>
            <a:pPr marL="0" indent="0" algn="just">
              <a:buNone/>
            </a:pPr>
            <a:endParaRPr lang="fr-FR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746213" y="289627"/>
            <a:ext cx="525531" cy="171686"/>
            <a:chOff x="5391302" y="1426464"/>
            <a:chExt cx="604579" cy="197510"/>
          </a:xfrm>
          <a:solidFill>
            <a:srgbClr val="00A6BE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74" y="2152028"/>
            <a:ext cx="3559097" cy="26397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4695" y="2195146"/>
            <a:ext cx="4368448" cy="265771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43059" y="5036092"/>
            <a:ext cx="688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dossiers techniques complets (pièces écrites et graphiques)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ressources graphiques aux formats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pdf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rvt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ifc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Utilisables à différents niveaux  de compétences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8860" y="1364149"/>
            <a:ext cx="331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Restructuration d’un bâtiment patrimonial en secteur sauvegardé, BEPOS,  100%  autonome en énergie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35240" y="1364149"/>
            <a:ext cx="331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Projet de construction d’un groupe scolaire intégrant les enjeux de la transition énergétique </a:t>
            </a:r>
          </a:p>
        </p:txBody>
      </p:sp>
      <p:pic>
        <p:nvPicPr>
          <p:cNvPr id="16" name="image6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14732" y="3625435"/>
            <a:ext cx="1703619" cy="1049890"/>
          </a:xfrm>
          <a:prstGeom prst="rect">
            <a:avLst/>
          </a:prstGeom>
          <a:ln/>
        </p:spPr>
      </p:pic>
      <p:pic>
        <p:nvPicPr>
          <p:cNvPr id="17" name="Imag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4193" y="3625435"/>
            <a:ext cx="2003745" cy="108981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03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bacs pros concernés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46237"/>
            <a:ext cx="8712968" cy="4526280"/>
          </a:xfrm>
        </p:spPr>
        <p:txBody>
          <a:bodyPr/>
          <a:lstStyle/>
          <a:p>
            <a:r>
              <a:rPr lang="fr-FR" i="1" dirty="0"/>
              <a:t>- Travaux publics</a:t>
            </a:r>
            <a:br>
              <a:rPr lang="fr-FR" i="1" dirty="0"/>
            </a:br>
            <a:r>
              <a:rPr lang="fr-FR" i="1" dirty="0"/>
              <a:t>- Technicien du bâtiment : organisation et réalisation du gros œuvre</a:t>
            </a:r>
            <a:br>
              <a:rPr lang="fr-FR" i="1" dirty="0"/>
            </a:br>
            <a:r>
              <a:rPr lang="fr-FR" i="1" dirty="0"/>
              <a:t>- Menuiserie aluminium verre</a:t>
            </a:r>
            <a:br>
              <a:rPr lang="fr-FR" i="1" dirty="0"/>
            </a:br>
            <a:r>
              <a:rPr lang="fr-FR" i="1" dirty="0"/>
              <a:t>- Aménagement et finitions du bâtiment</a:t>
            </a:r>
            <a:br>
              <a:rPr lang="fr-FR" i="1" dirty="0"/>
            </a:br>
            <a:r>
              <a:rPr lang="fr-FR" i="1" dirty="0"/>
              <a:t>- Ouvrages du bâtiment : métallerie</a:t>
            </a:r>
            <a:r>
              <a:rPr lang="fr-FR" b="1" dirty="0"/>
              <a:t/>
            </a:r>
            <a:br>
              <a:rPr lang="fr-FR" b="1" dirty="0"/>
            </a:br>
            <a:r>
              <a:rPr lang="fr-FR" i="1" dirty="0"/>
              <a:t> </a:t>
            </a:r>
          </a:p>
          <a:p>
            <a:r>
              <a:rPr lang="fr-FR" i="1" dirty="0"/>
              <a:t> - Intervention sur le patrimoine bâti : options A, B et C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à coins arrondis 53"/>
          <p:cNvSpPr/>
          <p:nvPr/>
        </p:nvSpPr>
        <p:spPr>
          <a:xfrm>
            <a:off x="1688723" y="1468167"/>
            <a:ext cx="6326587" cy="33395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555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2820236" y="1932394"/>
            <a:ext cx="1230878" cy="98321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1</a:t>
            </a:r>
          </a:p>
        </p:txBody>
      </p:sp>
      <p:sp>
        <p:nvSpPr>
          <p:cNvPr id="45" name="Ellipse 44"/>
          <p:cNvSpPr/>
          <p:nvPr/>
        </p:nvSpPr>
        <p:spPr>
          <a:xfrm>
            <a:off x="2280628" y="2350408"/>
            <a:ext cx="644248" cy="353101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OBM</a:t>
            </a:r>
          </a:p>
        </p:txBody>
      </p:sp>
      <p:sp>
        <p:nvSpPr>
          <p:cNvPr id="46" name="Ellipse 45"/>
          <p:cNvSpPr/>
          <p:nvPr/>
        </p:nvSpPr>
        <p:spPr>
          <a:xfrm>
            <a:off x="3838618" y="2500357"/>
            <a:ext cx="534419" cy="281172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IPB</a:t>
            </a:r>
          </a:p>
        </p:txBody>
      </p:sp>
      <p:sp>
        <p:nvSpPr>
          <p:cNvPr id="47" name="Ellipse 46"/>
          <p:cNvSpPr/>
          <p:nvPr/>
        </p:nvSpPr>
        <p:spPr>
          <a:xfrm>
            <a:off x="3730550" y="1946143"/>
            <a:ext cx="734835" cy="30732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ORGO</a:t>
            </a:r>
          </a:p>
        </p:txBody>
      </p:sp>
      <p:sp>
        <p:nvSpPr>
          <p:cNvPr id="48" name="Ellipse 47"/>
          <p:cNvSpPr/>
          <p:nvPr/>
        </p:nvSpPr>
        <p:spPr>
          <a:xfrm>
            <a:off x="2761086" y="2808565"/>
            <a:ext cx="534419" cy="281172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AFB</a:t>
            </a:r>
          </a:p>
        </p:txBody>
      </p:sp>
      <p:sp>
        <p:nvSpPr>
          <p:cNvPr id="39" name="Ellipse 38"/>
          <p:cNvSpPr/>
          <p:nvPr/>
        </p:nvSpPr>
        <p:spPr>
          <a:xfrm>
            <a:off x="5216958" y="1966166"/>
            <a:ext cx="1276027" cy="96584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Projet 2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5038773" y="1833502"/>
            <a:ext cx="583055" cy="315877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TP</a:t>
            </a:r>
          </a:p>
        </p:txBody>
      </p:sp>
      <p:sp>
        <p:nvSpPr>
          <p:cNvPr id="41" name="Ellipse 40"/>
          <p:cNvSpPr/>
          <p:nvPr/>
        </p:nvSpPr>
        <p:spPr>
          <a:xfrm>
            <a:off x="4662410" y="2250745"/>
            <a:ext cx="676005" cy="396682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OBM</a:t>
            </a:r>
          </a:p>
        </p:txBody>
      </p:sp>
      <p:sp>
        <p:nvSpPr>
          <p:cNvPr id="42" name="Ellipse 41"/>
          <p:cNvSpPr/>
          <p:nvPr/>
        </p:nvSpPr>
        <p:spPr>
          <a:xfrm>
            <a:off x="6244564" y="2016750"/>
            <a:ext cx="633755" cy="308531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MAV</a:t>
            </a:r>
          </a:p>
        </p:txBody>
      </p:sp>
      <p:sp>
        <p:nvSpPr>
          <p:cNvPr id="43" name="Ellipse 42"/>
          <p:cNvSpPr/>
          <p:nvPr/>
        </p:nvSpPr>
        <p:spPr>
          <a:xfrm>
            <a:off x="5813356" y="2692343"/>
            <a:ext cx="686900" cy="345261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ORGO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3642583" y="3584919"/>
            <a:ext cx="2039653" cy="1105784"/>
            <a:chOff x="0" y="0"/>
            <a:chExt cx="2057400" cy="1533525"/>
          </a:xfrm>
        </p:grpSpPr>
        <p:sp>
          <p:nvSpPr>
            <p:cNvPr id="34" name="Ellipse 33"/>
            <p:cNvSpPr/>
            <p:nvPr/>
          </p:nvSpPr>
          <p:spPr>
            <a:xfrm>
              <a:off x="619091" y="295153"/>
              <a:ext cx="1007063" cy="9144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Projet 3</a:t>
              </a:r>
            </a:p>
          </p:txBody>
        </p:sp>
        <p:sp>
          <p:nvSpPr>
            <p:cNvPr id="35" name="Ellipse 34"/>
            <p:cNvSpPr/>
            <p:nvPr/>
          </p:nvSpPr>
          <p:spPr>
            <a:xfrm>
              <a:off x="733425" y="0"/>
              <a:ext cx="657225" cy="409575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TP</a:t>
              </a:r>
            </a:p>
          </p:txBody>
        </p:sp>
        <p:sp>
          <p:nvSpPr>
            <p:cNvPr id="36" name="Ellipse 35"/>
            <p:cNvSpPr/>
            <p:nvPr/>
          </p:nvSpPr>
          <p:spPr>
            <a:xfrm>
              <a:off x="0" y="295275"/>
              <a:ext cx="762000" cy="51435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OBM</a:t>
              </a:r>
            </a:p>
          </p:txBody>
        </p:sp>
        <p:sp>
          <p:nvSpPr>
            <p:cNvPr id="37" name="Ellipse 36"/>
            <p:cNvSpPr/>
            <p:nvPr/>
          </p:nvSpPr>
          <p:spPr>
            <a:xfrm>
              <a:off x="1343025" y="323850"/>
              <a:ext cx="714375" cy="40005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MAV</a:t>
              </a:r>
            </a:p>
          </p:txBody>
        </p:sp>
        <p:sp>
          <p:nvSpPr>
            <p:cNvPr id="38" name="Ellipse 37"/>
            <p:cNvSpPr/>
            <p:nvPr/>
          </p:nvSpPr>
          <p:spPr>
            <a:xfrm>
              <a:off x="695325" y="1123950"/>
              <a:ext cx="657225" cy="409575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AF</a:t>
              </a:r>
            </a:p>
          </p:txBody>
        </p:sp>
      </p:grpSp>
      <p:sp>
        <p:nvSpPr>
          <p:cNvPr id="27" name="Zone de texte 2"/>
          <p:cNvSpPr txBox="1">
            <a:spLocks noChangeArrowheads="1"/>
          </p:cNvSpPr>
          <p:nvPr/>
        </p:nvSpPr>
        <p:spPr bwMode="auto">
          <a:xfrm>
            <a:off x="3741832" y="2885949"/>
            <a:ext cx="1805948" cy="6830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Activités mobilisant fortement le numérique : MN, RA, RV, …</a:t>
            </a:r>
          </a:p>
        </p:txBody>
      </p:sp>
      <p:sp>
        <p:nvSpPr>
          <p:cNvPr id="51" name="Zone de texte 2"/>
          <p:cNvSpPr txBox="1">
            <a:spLocks noChangeArrowheads="1"/>
          </p:cNvSpPr>
          <p:nvPr/>
        </p:nvSpPr>
        <p:spPr bwMode="auto">
          <a:xfrm>
            <a:off x="7124527" y="2737551"/>
            <a:ext cx="1102913" cy="40039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Tâches professionnelles</a:t>
            </a:r>
          </a:p>
        </p:txBody>
      </p:sp>
      <p:cxnSp>
        <p:nvCxnSpPr>
          <p:cNvPr id="53" name="Connecteur droit avec flèche 52"/>
          <p:cNvCxnSpPr>
            <a:endCxn id="42" idx="5"/>
          </p:cNvCxnSpPr>
          <p:nvPr/>
        </p:nvCxnSpPr>
        <p:spPr>
          <a:xfrm flipH="1" flipV="1">
            <a:off x="6785508" y="2280098"/>
            <a:ext cx="418997" cy="340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endCxn id="43" idx="6"/>
          </p:cNvCxnSpPr>
          <p:nvPr/>
        </p:nvCxnSpPr>
        <p:spPr>
          <a:xfrm flipH="1" flipV="1">
            <a:off x="6500256" y="2864974"/>
            <a:ext cx="555294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5840302" y="3137941"/>
            <a:ext cx="1247289" cy="82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637213" y="6269038"/>
            <a:ext cx="2319337" cy="4873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2831" y="2002170"/>
            <a:ext cx="497082" cy="3482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677" y="2490479"/>
            <a:ext cx="493169" cy="345496"/>
          </a:xfrm>
          <a:prstGeom prst="rect">
            <a:avLst/>
          </a:prstGeom>
        </p:spPr>
      </p:pic>
      <p:sp>
        <p:nvSpPr>
          <p:cNvPr id="50" name="Ellipse 49"/>
          <p:cNvSpPr/>
          <p:nvPr/>
        </p:nvSpPr>
        <p:spPr>
          <a:xfrm>
            <a:off x="2450304" y="1856442"/>
            <a:ext cx="666251" cy="353101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TP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64515" y="2378073"/>
            <a:ext cx="1053587" cy="222477"/>
          </a:xfrm>
          <a:prstGeom prst="rect">
            <a:avLst/>
          </a:prstGeom>
        </p:spPr>
      </p:pic>
      <p:sp>
        <p:nvSpPr>
          <p:cNvPr id="52" name="Ellipse 51"/>
          <p:cNvSpPr/>
          <p:nvPr/>
        </p:nvSpPr>
        <p:spPr>
          <a:xfrm>
            <a:off x="5739953" y="1757318"/>
            <a:ext cx="534419" cy="281172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AFB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450304" y="1463040"/>
            <a:ext cx="515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Séquence 1 :</a:t>
            </a: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5" cstate="print"/>
          <a:srcRect l="18278" t="15788" r="20230" b="14891"/>
          <a:stretch/>
        </p:blipFill>
        <p:spPr>
          <a:xfrm>
            <a:off x="3932051" y="3201008"/>
            <a:ext cx="558155" cy="35376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6" cstate="print"/>
          <a:srcRect l="3260" t="14139" r="4624" b="16093"/>
          <a:stretch/>
        </p:blipFill>
        <p:spPr>
          <a:xfrm>
            <a:off x="4648897" y="3211382"/>
            <a:ext cx="779752" cy="332037"/>
          </a:xfrm>
          <a:prstGeom prst="rect">
            <a:avLst/>
          </a:prstGeom>
        </p:spPr>
      </p:pic>
      <p:sp>
        <p:nvSpPr>
          <p:cNvPr id="58" name="Titre 1"/>
          <p:cNvSpPr txBox="1">
            <a:spLocks/>
          </p:cNvSpPr>
          <p:nvPr/>
        </p:nvSpPr>
        <p:spPr>
          <a:xfrm>
            <a:off x="754760" y="-390202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charset="0"/>
                <a:cs typeface="Arial Black" charset="0"/>
              </a:rPr>
              <a:t>Une organisation possible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233538C0-FD7F-CC44-B519-0AE5E461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85FC8-472D-4DB5-BCC6-9F3BDF12CB54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0732" y="270054"/>
            <a:ext cx="524301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6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necteur droit 50"/>
          <p:cNvCxnSpPr/>
          <p:nvPr/>
        </p:nvCxnSpPr>
        <p:spPr>
          <a:xfrm flipV="1">
            <a:off x="1159672" y="2693571"/>
            <a:ext cx="7601556" cy="2095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 cstate="print"/>
          <a:srcRect l="20039" t="39748" r="41370" b="24726"/>
          <a:stretch/>
        </p:blipFill>
        <p:spPr>
          <a:xfrm>
            <a:off x="6789956" y="1854458"/>
            <a:ext cx="2161934" cy="111895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555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106905" y="397042"/>
            <a:ext cx="21386" cy="595873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3056410" y="372170"/>
            <a:ext cx="3358038" cy="438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Période d’accueil et d’intégration</a:t>
            </a:r>
          </a:p>
        </p:txBody>
      </p: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1145292" y="506192"/>
            <a:ext cx="1163643" cy="2446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 semaine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1081730" y="907355"/>
            <a:ext cx="7914429" cy="3222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1139543" y="1167594"/>
            <a:ext cx="1153845" cy="2446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6 semaines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485269" y="1196542"/>
            <a:ext cx="136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PHASE 1</a:t>
            </a:r>
          </a:p>
        </p:txBody>
      </p:sp>
      <p:cxnSp>
        <p:nvCxnSpPr>
          <p:cNvPr id="49" name="Connecteur droit 48"/>
          <p:cNvCxnSpPr/>
          <p:nvPr/>
        </p:nvCxnSpPr>
        <p:spPr>
          <a:xfrm flipV="1">
            <a:off x="1081730" y="1766073"/>
            <a:ext cx="7870160" cy="35814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à coins arrondis 49"/>
          <p:cNvSpPr/>
          <p:nvPr/>
        </p:nvSpPr>
        <p:spPr>
          <a:xfrm rot="10800000" flipV="1">
            <a:off x="2914231" y="2821243"/>
            <a:ext cx="4158597" cy="418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Semaine de préparation à la première PFMP</a:t>
            </a:r>
          </a:p>
        </p:txBody>
      </p:sp>
      <p:sp>
        <p:nvSpPr>
          <p:cNvPr id="52" name="Zone de texte 2"/>
          <p:cNvSpPr txBox="1">
            <a:spLocks noChangeArrowheads="1"/>
          </p:cNvSpPr>
          <p:nvPr/>
        </p:nvSpPr>
        <p:spPr bwMode="auto">
          <a:xfrm>
            <a:off x="1151612" y="2919851"/>
            <a:ext cx="1153845" cy="2446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 semaine</a:t>
            </a:r>
          </a:p>
        </p:txBody>
      </p:sp>
      <p:sp>
        <p:nvSpPr>
          <p:cNvPr id="56" name="Zone de texte 2"/>
          <p:cNvSpPr txBox="1">
            <a:spLocks noChangeArrowheads="1"/>
          </p:cNvSpPr>
          <p:nvPr/>
        </p:nvSpPr>
        <p:spPr bwMode="auto">
          <a:xfrm>
            <a:off x="1156019" y="2033431"/>
            <a:ext cx="1183237" cy="2446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6 semaines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485269" y="2106585"/>
            <a:ext cx="136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PHASE 2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4447877" y="3484718"/>
            <a:ext cx="133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PHASE 3</a:t>
            </a:r>
          </a:p>
        </p:txBody>
      </p:sp>
      <p:sp>
        <p:nvSpPr>
          <p:cNvPr id="61" name="Zone de texte 2"/>
          <p:cNvSpPr txBox="1">
            <a:spLocks noChangeArrowheads="1"/>
          </p:cNvSpPr>
          <p:nvPr/>
        </p:nvSpPr>
        <p:spPr bwMode="auto">
          <a:xfrm>
            <a:off x="1149765" y="3576591"/>
            <a:ext cx="1153847" cy="2446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6 semaines</a:t>
            </a:r>
          </a:p>
        </p:txBody>
      </p:sp>
      <p:sp>
        <p:nvSpPr>
          <p:cNvPr id="63" name="Rectangle à coins arrondis 62"/>
          <p:cNvSpPr/>
          <p:nvPr/>
        </p:nvSpPr>
        <p:spPr>
          <a:xfrm>
            <a:off x="3803977" y="4290964"/>
            <a:ext cx="2046209" cy="326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PFMP</a:t>
            </a:r>
          </a:p>
        </p:txBody>
      </p:sp>
      <p:sp>
        <p:nvSpPr>
          <p:cNvPr id="64" name="Zone de texte 2"/>
          <p:cNvSpPr txBox="1">
            <a:spLocks noChangeArrowheads="1"/>
          </p:cNvSpPr>
          <p:nvPr/>
        </p:nvSpPr>
        <p:spPr bwMode="auto">
          <a:xfrm>
            <a:off x="1151612" y="4353976"/>
            <a:ext cx="1173441" cy="2446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3 semaines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4425742" y="4799976"/>
            <a:ext cx="133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PHASE 4</a:t>
            </a:r>
          </a:p>
        </p:txBody>
      </p:sp>
      <p:sp>
        <p:nvSpPr>
          <p:cNvPr id="69" name="Zone de texte 2"/>
          <p:cNvSpPr txBox="1">
            <a:spLocks noChangeArrowheads="1"/>
          </p:cNvSpPr>
          <p:nvPr/>
        </p:nvSpPr>
        <p:spPr bwMode="auto">
          <a:xfrm>
            <a:off x="1153466" y="4984642"/>
            <a:ext cx="1173441" cy="2446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8 à 10 semaines</a:t>
            </a:r>
          </a:p>
        </p:txBody>
      </p:sp>
      <p:sp>
        <p:nvSpPr>
          <p:cNvPr id="70" name="Zone de texte 2"/>
          <p:cNvSpPr txBox="1">
            <a:spLocks noChangeArrowheads="1"/>
          </p:cNvSpPr>
          <p:nvPr/>
        </p:nvSpPr>
        <p:spPr bwMode="auto">
          <a:xfrm>
            <a:off x="1157716" y="5560822"/>
            <a:ext cx="1126673" cy="2446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3 semaines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27732" y="1408417"/>
            <a:ext cx="553998" cy="41319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Classe de seconde</a:t>
            </a:r>
          </a:p>
        </p:txBody>
      </p:sp>
      <p:sp>
        <p:nvSpPr>
          <p:cNvPr id="3" name="ZoneTexte 2"/>
          <p:cNvSpPr txBox="1"/>
          <p:nvPr/>
        </p:nvSpPr>
        <p:spPr>
          <a:xfrm rot="16200000">
            <a:off x="-2534247" y="3204364"/>
            <a:ext cx="5887318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Travail sur les compétences communes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37213" y="6269038"/>
            <a:ext cx="2319337" cy="4873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1103864" y="3342520"/>
            <a:ext cx="7870160" cy="35814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 cstate="print"/>
          <a:srcRect l="39605" t="40364" r="23060" b="14584"/>
          <a:stretch/>
        </p:blipFill>
        <p:spPr>
          <a:xfrm>
            <a:off x="6790693" y="178778"/>
            <a:ext cx="2257342" cy="1531450"/>
          </a:xfrm>
          <a:prstGeom prst="rect">
            <a:avLst/>
          </a:prstGeom>
        </p:spPr>
      </p:pic>
      <p:cxnSp>
        <p:nvCxnSpPr>
          <p:cNvPr id="53" name="Connecteur droit 52"/>
          <p:cNvCxnSpPr/>
          <p:nvPr/>
        </p:nvCxnSpPr>
        <p:spPr>
          <a:xfrm flipV="1">
            <a:off x="1155740" y="4742208"/>
            <a:ext cx="7870160" cy="35814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1177875" y="6071919"/>
            <a:ext cx="7870160" cy="35814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1103864" y="4216517"/>
            <a:ext cx="7531657" cy="1699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à coins arrondis 70"/>
          <p:cNvSpPr/>
          <p:nvPr/>
        </p:nvSpPr>
        <p:spPr>
          <a:xfrm>
            <a:off x="3803977" y="5519948"/>
            <a:ext cx="2046209" cy="326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PFMP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 cstate="print"/>
          <a:srcRect l="32576" t="31250" r="26428" b="24740"/>
          <a:stretch/>
        </p:blipFill>
        <p:spPr>
          <a:xfrm>
            <a:off x="6856455" y="3395207"/>
            <a:ext cx="2115781" cy="127702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5" cstate="print"/>
          <a:srcRect l="36969" t="35677" r="28185" b="16927"/>
          <a:stretch/>
        </p:blipFill>
        <p:spPr>
          <a:xfrm>
            <a:off x="7072828" y="4888650"/>
            <a:ext cx="1327160" cy="10148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56985" y="-77814"/>
            <a:ext cx="5013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organisation possible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F22E296-C6B0-6E41-9237-915A4433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85FC8-472D-4DB5-BCC6-9F3BDF12CB54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0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/>
          <a:srcRect l="29934" t="31908" r="31229" b="20888"/>
          <a:stretch/>
        </p:blipFill>
        <p:spPr>
          <a:xfrm>
            <a:off x="261297" y="757990"/>
            <a:ext cx="4116400" cy="28755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/>
          <a:srcRect l="29841" t="30428" r="31691" b="27138"/>
          <a:stretch/>
        </p:blipFill>
        <p:spPr>
          <a:xfrm>
            <a:off x="248129" y="3269781"/>
            <a:ext cx="4472509" cy="28489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/>
          <a:srcRect l="29841" t="25658" r="31598" b="35526"/>
          <a:stretch/>
        </p:blipFill>
        <p:spPr>
          <a:xfrm>
            <a:off x="4738079" y="757990"/>
            <a:ext cx="4103026" cy="232209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print"/>
          <a:srcRect l="29749" t="27402" r="33725" b="14967"/>
          <a:stretch/>
        </p:blipFill>
        <p:spPr>
          <a:xfrm>
            <a:off x="4714013" y="3092110"/>
            <a:ext cx="3862997" cy="3426769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6448" y="522185"/>
            <a:ext cx="886755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CAS 1 : Elève entrant dans la famille des métiers de la construction durable du bâtiment et des TP et motivé pour le bac pro IPB</a:t>
            </a:r>
          </a:p>
        </p:txBody>
      </p:sp>
      <p:sp>
        <p:nvSpPr>
          <p:cNvPr id="18" name="Ellipse 17"/>
          <p:cNvSpPr/>
          <p:nvPr/>
        </p:nvSpPr>
        <p:spPr>
          <a:xfrm>
            <a:off x="1760202" y="1848055"/>
            <a:ext cx="412842" cy="230673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760202" y="3811209"/>
            <a:ext cx="418082" cy="237927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827677" y="2947010"/>
            <a:ext cx="1042988" cy="253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Entreprise IPB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75524" y="6391921"/>
            <a:ext cx="1042988" cy="253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Entreprise IPB</a:t>
            </a:r>
          </a:p>
        </p:txBody>
      </p:sp>
      <p:sp>
        <p:nvSpPr>
          <p:cNvPr id="22" name="Ellipse 21"/>
          <p:cNvSpPr/>
          <p:nvPr/>
        </p:nvSpPr>
        <p:spPr>
          <a:xfrm>
            <a:off x="6170942" y="1378451"/>
            <a:ext cx="374914" cy="173759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491177" y="4743205"/>
            <a:ext cx="558209" cy="456116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913729" y="1967023"/>
            <a:ext cx="915071" cy="2062717"/>
          </a:xfrm>
          <a:custGeom>
            <a:avLst/>
            <a:gdLst>
              <a:gd name="connsiteX0" fmla="*/ 798113 w 915071"/>
              <a:gd name="connsiteY0" fmla="*/ 0 h 2062717"/>
              <a:gd name="connsiteX1" fmla="*/ 671 w 915071"/>
              <a:gd name="connsiteY1" fmla="*/ 1350335 h 2062717"/>
              <a:gd name="connsiteX2" fmla="*/ 915071 w 915071"/>
              <a:gd name="connsiteY2" fmla="*/ 2062717 h 206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071" h="2062717">
                <a:moveTo>
                  <a:pt x="798113" y="0"/>
                </a:moveTo>
                <a:cubicBezTo>
                  <a:pt x="389645" y="503274"/>
                  <a:pt x="-18822" y="1006549"/>
                  <a:pt x="671" y="1350335"/>
                </a:cubicBezTo>
                <a:cubicBezTo>
                  <a:pt x="20164" y="1694121"/>
                  <a:pt x="760899" y="1940443"/>
                  <a:pt x="915071" y="20627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807806" y="4072270"/>
            <a:ext cx="1169850" cy="1711842"/>
          </a:xfrm>
          <a:custGeom>
            <a:avLst/>
            <a:gdLst>
              <a:gd name="connsiteX0" fmla="*/ 1084789 w 1169850"/>
              <a:gd name="connsiteY0" fmla="*/ 0 h 1711842"/>
              <a:gd name="connsiteX1" fmla="*/ 268 w 1169850"/>
              <a:gd name="connsiteY1" fmla="*/ 893135 h 1711842"/>
              <a:gd name="connsiteX2" fmla="*/ 1169850 w 1169850"/>
              <a:gd name="connsiteY2" fmla="*/ 1711842 h 17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850" h="1711842">
                <a:moveTo>
                  <a:pt x="1084789" y="0"/>
                </a:moveTo>
                <a:cubicBezTo>
                  <a:pt x="535440" y="303914"/>
                  <a:pt x="-13909" y="607828"/>
                  <a:pt x="268" y="893135"/>
                </a:cubicBezTo>
                <a:cubicBezTo>
                  <a:pt x="14445" y="1178442"/>
                  <a:pt x="592147" y="1445142"/>
                  <a:pt x="1169850" y="171184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4338084" y="1477926"/>
            <a:ext cx="1786269" cy="4306186"/>
          </a:xfrm>
          <a:custGeom>
            <a:avLst/>
            <a:gdLst>
              <a:gd name="connsiteX0" fmla="*/ 0 w 1786269"/>
              <a:gd name="connsiteY0" fmla="*/ 4306186 h 4306186"/>
              <a:gd name="connsiteX1" fmla="*/ 1010093 w 1786269"/>
              <a:gd name="connsiteY1" fmla="*/ 1945758 h 4306186"/>
              <a:gd name="connsiteX2" fmla="*/ 1786269 w 1786269"/>
              <a:gd name="connsiteY2" fmla="*/ 0 h 43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6269" h="4306186">
                <a:moveTo>
                  <a:pt x="0" y="4306186"/>
                </a:moveTo>
                <a:cubicBezTo>
                  <a:pt x="356191" y="3484820"/>
                  <a:pt x="712382" y="2663455"/>
                  <a:pt x="1010093" y="1945758"/>
                </a:cubicBezTo>
                <a:cubicBezTo>
                  <a:pt x="1307804" y="1228061"/>
                  <a:pt x="1660451" y="363279"/>
                  <a:pt x="178626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6549656" y="1435395"/>
            <a:ext cx="992254" cy="1520456"/>
          </a:xfrm>
          <a:custGeom>
            <a:avLst/>
            <a:gdLst>
              <a:gd name="connsiteX0" fmla="*/ 0 w 992254"/>
              <a:gd name="connsiteY0" fmla="*/ 0 h 1520456"/>
              <a:gd name="connsiteX1" fmla="*/ 839972 w 992254"/>
              <a:gd name="connsiteY1" fmla="*/ 542261 h 1520456"/>
              <a:gd name="connsiteX2" fmla="*/ 988828 w 992254"/>
              <a:gd name="connsiteY2" fmla="*/ 1520456 h 152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2254" h="1520456">
                <a:moveTo>
                  <a:pt x="0" y="0"/>
                </a:moveTo>
                <a:cubicBezTo>
                  <a:pt x="337583" y="144426"/>
                  <a:pt x="675167" y="288852"/>
                  <a:pt x="839972" y="542261"/>
                </a:cubicBezTo>
                <a:cubicBezTo>
                  <a:pt x="1004777" y="795670"/>
                  <a:pt x="996802" y="1158063"/>
                  <a:pt x="988828" y="152045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6008900" y="3221665"/>
            <a:ext cx="1316933" cy="1796902"/>
          </a:xfrm>
          <a:custGeom>
            <a:avLst/>
            <a:gdLst>
              <a:gd name="connsiteX0" fmla="*/ 1316933 w 1316933"/>
              <a:gd name="connsiteY0" fmla="*/ 0 h 1796902"/>
              <a:gd name="connsiteX1" fmla="*/ 19760 w 1316933"/>
              <a:gd name="connsiteY1" fmla="*/ 925033 h 1796902"/>
              <a:gd name="connsiteX2" fmla="*/ 498226 w 1316933"/>
              <a:gd name="connsiteY2" fmla="*/ 1796902 h 179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933" h="1796902">
                <a:moveTo>
                  <a:pt x="1316933" y="0"/>
                </a:moveTo>
                <a:cubicBezTo>
                  <a:pt x="736572" y="312774"/>
                  <a:pt x="156211" y="625549"/>
                  <a:pt x="19760" y="925033"/>
                </a:cubicBezTo>
                <a:cubicBezTo>
                  <a:pt x="-116691" y="1224517"/>
                  <a:pt x="498226" y="1796902"/>
                  <a:pt x="498226" y="179690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6249680" y="5209953"/>
            <a:ext cx="629585" cy="1286540"/>
          </a:xfrm>
          <a:custGeom>
            <a:avLst/>
            <a:gdLst>
              <a:gd name="connsiteX0" fmla="*/ 459464 w 629585"/>
              <a:gd name="connsiteY0" fmla="*/ 0 h 1286540"/>
              <a:gd name="connsiteX1" fmla="*/ 2264 w 629585"/>
              <a:gd name="connsiteY1" fmla="*/ 808075 h 1286540"/>
              <a:gd name="connsiteX2" fmla="*/ 629585 w 629585"/>
              <a:gd name="connsiteY2" fmla="*/ 1286540 h 12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585" h="1286540">
                <a:moveTo>
                  <a:pt x="459464" y="0"/>
                </a:moveTo>
                <a:cubicBezTo>
                  <a:pt x="216687" y="296826"/>
                  <a:pt x="-26089" y="593652"/>
                  <a:pt x="2264" y="808075"/>
                </a:cubicBezTo>
                <a:cubicBezTo>
                  <a:pt x="30617" y="1022498"/>
                  <a:pt x="330101" y="1154519"/>
                  <a:pt x="629585" y="12865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orme libre 32"/>
          <p:cNvSpPr/>
          <p:nvPr/>
        </p:nvSpPr>
        <p:spPr>
          <a:xfrm>
            <a:off x="1217514" y="1169581"/>
            <a:ext cx="866467" cy="776177"/>
          </a:xfrm>
          <a:custGeom>
            <a:avLst/>
            <a:gdLst>
              <a:gd name="connsiteX0" fmla="*/ 866467 w 866467"/>
              <a:gd name="connsiteY0" fmla="*/ 0 h 776177"/>
              <a:gd name="connsiteX1" fmla="*/ 5230 w 866467"/>
              <a:gd name="connsiteY1" fmla="*/ 499731 h 776177"/>
              <a:gd name="connsiteX2" fmla="*/ 504960 w 866467"/>
              <a:gd name="connsiteY2" fmla="*/ 776177 h 77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467" h="776177">
                <a:moveTo>
                  <a:pt x="866467" y="0"/>
                </a:moveTo>
                <a:cubicBezTo>
                  <a:pt x="465974" y="185184"/>
                  <a:pt x="65481" y="370368"/>
                  <a:pt x="5230" y="499731"/>
                </a:cubicBezTo>
                <a:cubicBezTo>
                  <a:pt x="-55021" y="629094"/>
                  <a:pt x="423444" y="744279"/>
                  <a:pt x="504960" y="77617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ZoneTexte 33"/>
          <p:cNvSpPr txBox="1"/>
          <p:nvPr/>
        </p:nvSpPr>
        <p:spPr>
          <a:xfrm rot="16200000">
            <a:off x="-2581722" y="3364133"/>
            <a:ext cx="5418907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Travail sur les compétences communes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8561A951-B58E-B040-B650-47492238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85FC8-472D-4DB5-BCC6-9F3BDF12CB54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43" y="148228"/>
            <a:ext cx="524301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0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/>
          <a:srcRect l="29934" t="31908" r="31229" b="20888"/>
          <a:stretch/>
        </p:blipFill>
        <p:spPr>
          <a:xfrm>
            <a:off x="156409" y="757990"/>
            <a:ext cx="4208120" cy="28755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/>
          <a:srcRect l="29841" t="30428" r="31691" b="27138"/>
          <a:stretch/>
        </p:blipFill>
        <p:spPr>
          <a:xfrm>
            <a:off x="144377" y="3287128"/>
            <a:ext cx="4593701" cy="28489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/>
          <a:srcRect l="29841" t="25658" r="31598" b="35526"/>
          <a:stretch/>
        </p:blipFill>
        <p:spPr>
          <a:xfrm>
            <a:off x="4738079" y="757990"/>
            <a:ext cx="4103026" cy="232209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print"/>
          <a:srcRect l="29749" t="27402" r="33725" b="14967"/>
          <a:stretch/>
        </p:blipFill>
        <p:spPr>
          <a:xfrm>
            <a:off x="4714013" y="3092110"/>
            <a:ext cx="3862997" cy="3426769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4377" y="371104"/>
            <a:ext cx="886755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 2 : Elève entrant dans la famille des métiers de la construction durable du bâtiment et des TP sans choix prédéterminé.</a:t>
            </a:r>
          </a:p>
        </p:txBody>
      </p:sp>
      <p:sp>
        <p:nvSpPr>
          <p:cNvPr id="13" name="Ellipse 12"/>
          <p:cNvSpPr/>
          <p:nvPr/>
        </p:nvSpPr>
        <p:spPr>
          <a:xfrm>
            <a:off x="2366601" y="1869194"/>
            <a:ext cx="479838" cy="173759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323562" y="3762866"/>
            <a:ext cx="374914" cy="211915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414678" y="1748236"/>
            <a:ext cx="374914" cy="173759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048500" y="3781916"/>
            <a:ext cx="868763" cy="368414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27677" y="2947010"/>
            <a:ext cx="1042988" cy="253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Entreprise TP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980077" y="6391921"/>
            <a:ext cx="1042988" cy="253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Entreprise TP</a:t>
            </a:r>
          </a:p>
        </p:txBody>
      </p:sp>
      <p:sp>
        <p:nvSpPr>
          <p:cNvPr id="2" name="Forme libre 1"/>
          <p:cNvSpPr/>
          <p:nvPr/>
        </p:nvSpPr>
        <p:spPr>
          <a:xfrm>
            <a:off x="2028825" y="1171575"/>
            <a:ext cx="628061" cy="695325"/>
          </a:xfrm>
          <a:custGeom>
            <a:avLst/>
            <a:gdLst>
              <a:gd name="connsiteX0" fmla="*/ 0 w 628061"/>
              <a:gd name="connsiteY0" fmla="*/ 0 h 695325"/>
              <a:gd name="connsiteX1" fmla="*/ 581025 w 628061"/>
              <a:gd name="connsiteY1" fmla="*/ 400050 h 695325"/>
              <a:gd name="connsiteX2" fmla="*/ 619125 w 628061"/>
              <a:gd name="connsiteY2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61" h="695325">
                <a:moveTo>
                  <a:pt x="0" y="0"/>
                </a:moveTo>
                <a:cubicBezTo>
                  <a:pt x="238919" y="142081"/>
                  <a:pt x="477838" y="284163"/>
                  <a:pt x="581025" y="400050"/>
                </a:cubicBezTo>
                <a:cubicBezTo>
                  <a:pt x="684213" y="515938"/>
                  <a:pt x="579438" y="649288"/>
                  <a:pt x="619125" y="69532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714625" y="2028825"/>
            <a:ext cx="657225" cy="1771650"/>
          </a:xfrm>
          <a:custGeom>
            <a:avLst/>
            <a:gdLst>
              <a:gd name="connsiteX0" fmla="*/ 0 w 657225"/>
              <a:gd name="connsiteY0" fmla="*/ 0 h 1771650"/>
              <a:gd name="connsiteX1" fmla="*/ 276225 w 657225"/>
              <a:gd name="connsiteY1" fmla="*/ 1219200 h 1771650"/>
              <a:gd name="connsiteX2" fmla="*/ 657225 w 657225"/>
              <a:gd name="connsiteY2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1771650">
                <a:moveTo>
                  <a:pt x="0" y="0"/>
                </a:moveTo>
                <a:cubicBezTo>
                  <a:pt x="83344" y="461962"/>
                  <a:pt x="166688" y="923925"/>
                  <a:pt x="276225" y="1219200"/>
                </a:cubicBezTo>
                <a:cubicBezTo>
                  <a:pt x="385763" y="1514475"/>
                  <a:pt x="592138" y="1695450"/>
                  <a:pt x="657225" y="17716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3019425" y="3952875"/>
            <a:ext cx="400050" cy="1628775"/>
          </a:xfrm>
          <a:custGeom>
            <a:avLst/>
            <a:gdLst>
              <a:gd name="connsiteX0" fmla="*/ 400050 w 400050"/>
              <a:gd name="connsiteY0" fmla="*/ 0 h 1628775"/>
              <a:gd name="connsiteX1" fmla="*/ 95250 w 400050"/>
              <a:gd name="connsiteY1" fmla="*/ 962025 h 1628775"/>
              <a:gd name="connsiteX2" fmla="*/ 0 w 400050"/>
              <a:gd name="connsiteY2" fmla="*/ 1628775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1628775">
                <a:moveTo>
                  <a:pt x="400050" y="0"/>
                </a:moveTo>
                <a:cubicBezTo>
                  <a:pt x="280987" y="345281"/>
                  <a:pt x="161925" y="690563"/>
                  <a:pt x="95250" y="962025"/>
                </a:cubicBezTo>
                <a:cubicBezTo>
                  <a:pt x="28575" y="1233487"/>
                  <a:pt x="11112" y="1527175"/>
                  <a:pt x="0" y="16287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4338084" y="1373811"/>
            <a:ext cx="2105246" cy="4442198"/>
          </a:xfrm>
          <a:custGeom>
            <a:avLst/>
            <a:gdLst>
              <a:gd name="connsiteX0" fmla="*/ 0 w 2105246"/>
              <a:gd name="connsiteY0" fmla="*/ 4442198 h 4442198"/>
              <a:gd name="connsiteX1" fmla="*/ 680483 w 2105246"/>
              <a:gd name="connsiteY1" fmla="*/ 380561 h 4442198"/>
              <a:gd name="connsiteX2" fmla="*/ 2105246 w 2105246"/>
              <a:gd name="connsiteY2" fmla="*/ 412459 h 444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5246" h="4442198">
                <a:moveTo>
                  <a:pt x="0" y="4442198"/>
                </a:moveTo>
                <a:cubicBezTo>
                  <a:pt x="164804" y="2747191"/>
                  <a:pt x="329609" y="1052184"/>
                  <a:pt x="680483" y="380561"/>
                </a:cubicBezTo>
                <a:cubicBezTo>
                  <a:pt x="1031357" y="-291062"/>
                  <a:pt x="1568301" y="60698"/>
                  <a:pt x="2105246" y="41245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6772940" y="1881963"/>
            <a:ext cx="564149" cy="1063256"/>
          </a:xfrm>
          <a:custGeom>
            <a:avLst/>
            <a:gdLst>
              <a:gd name="connsiteX0" fmla="*/ 0 w 564149"/>
              <a:gd name="connsiteY0" fmla="*/ 0 h 1063256"/>
              <a:gd name="connsiteX1" fmla="*/ 499730 w 564149"/>
              <a:gd name="connsiteY1" fmla="*/ 510363 h 1063256"/>
              <a:gd name="connsiteX2" fmla="*/ 542260 w 564149"/>
              <a:gd name="connsiteY2" fmla="*/ 1063256 h 10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149" h="1063256">
                <a:moveTo>
                  <a:pt x="0" y="0"/>
                </a:moveTo>
                <a:cubicBezTo>
                  <a:pt x="204676" y="166577"/>
                  <a:pt x="409353" y="333154"/>
                  <a:pt x="499730" y="510363"/>
                </a:cubicBezTo>
                <a:cubicBezTo>
                  <a:pt x="590107" y="687572"/>
                  <a:pt x="566183" y="875414"/>
                  <a:pt x="542260" y="106325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6973464" y="3221665"/>
            <a:ext cx="448062" cy="542261"/>
          </a:xfrm>
          <a:custGeom>
            <a:avLst/>
            <a:gdLst>
              <a:gd name="connsiteX0" fmla="*/ 331103 w 448062"/>
              <a:gd name="connsiteY0" fmla="*/ 0 h 542261"/>
              <a:gd name="connsiteX1" fmla="*/ 1494 w 448062"/>
              <a:gd name="connsiteY1" fmla="*/ 318977 h 542261"/>
              <a:gd name="connsiteX2" fmla="*/ 448062 w 448062"/>
              <a:gd name="connsiteY2" fmla="*/ 542261 h 5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062" h="542261">
                <a:moveTo>
                  <a:pt x="331103" y="0"/>
                </a:moveTo>
                <a:cubicBezTo>
                  <a:pt x="156552" y="114300"/>
                  <a:pt x="-17999" y="228600"/>
                  <a:pt x="1494" y="318977"/>
                </a:cubicBezTo>
                <a:cubicBezTo>
                  <a:pt x="20987" y="409354"/>
                  <a:pt x="234524" y="475807"/>
                  <a:pt x="448062" y="54226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7485321" y="4146698"/>
            <a:ext cx="468033" cy="2243469"/>
          </a:xfrm>
          <a:custGeom>
            <a:avLst/>
            <a:gdLst>
              <a:gd name="connsiteX0" fmla="*/ 0 w 468033"/>
              <a:gd name="connsiteY0" fmla="*/ 0 h 2243469"/>
              <a:gd name="connsiteX1" fmla="*/ 467832 w 468033"/>
              <a:gd name="connsiteY1" fmla="*/ 542260 h 2243469"/>
              <a:gd name="connsiteX2" fmla="*/ 63795 w 468033"/>
              <a:gd name="connsiteY2" fmla="*/ 2243469 h 224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033" h="2243469">
                <a:moveTo>
                  <a:pt x="0" y="0"/>
                </a:moveTo>
                <a:cubicBezTo>
                  <a:pt x="228600" y="84174"/>
                  <a:pt x="457200" y="168349"/>
                  <a:pt x="467832" y="542260"/>
                </a:cubicBezTo>
                <a:cubicBezTo>
                  <a:pt x="478464" y="916171"/>
                  <a:pt x="63795" y="2243469"/>
                  <a:pt x="63795" y="22434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-2822451" y="3425789"/>
            <a:ext cx="5542221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Travail sur les compétences communes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00245F1-2A0F-BC40-9F74-751658AC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85FC8-472D-4DB5-BCC6-9F3BDF12CB54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26" name="Grouper 9"/>
          <p:cNvGrpSpPr/>
          <p:nvPr/>
        </p:nvGrpSpPr>
        <p:grpSpPr>
          <a:xfrm>
            <a:off x="89436" y="80715"/>
            <a:ext cx="525531" cy="171686"/>
            <a:chOff x="5391302" y="1426464"/>
            <a:chExt cx="604579" cy="197510"/>
          </a:xfrm>
          <a:solidFill>
            <a:srgbClr val="00A6BE"/>
          </a:solidFill>
        </p:grpSpPr>
        <p:sp>
          <p:nvSpPr>
            <p:cNvPr id="27" name="Rectangle 26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Carré corné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BF70821F-A9D0-7948-93CB-39F9CE0958A8}"/>
              </a:ext>
            </a:extLst>
          </p:cNvPr>
          <p:cNvSpPr/>
          <p:nvPr/>
        </p:nvSpPr>
        <p:spPr>
          <a:xfrm>
            <a:off x="8174007" y="5949280"/>
            <a:ext cx="837923" cy="581623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Retour diaporama</a:t>
            </a:r>
          </a:p>
        </p:txBody>
      </p:sp>
    </p:spTree>
    <p:extLst>
      <p:ext uri="{BB962C8B-B14F-4D97-AF65-F5344CB8AC3E}">
        <p14:creationId xmlns:p14="http://schemas.microsoft.com/office/powerpoint/2010/main" xmlns="" val="39514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" grpId="0" animBg="1"/>
      <p:bldP spid="3" grpId="0" animBg="1"/>
      <p:bldP spid="6" grpId="0" animBg="1"/>
      <p:bldP spid="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Lycées concernés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6280"/>
          </a:xfrm>
        </p:spPr>
        <p:txBody>
          <a:bodyPr>
            <a:normAutofit fontScale="32500" lnSpcReduction="20000"/>
          </a:bodyPr>
          <a:lstStyle/>
          <a:p>
            <a:pPr marL="29210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6200" u="sng" dirty="0"/>
              <a:t>Montigny les Metz : ( 5 bacs pros)</a:t>
            </a:r>
            <a:r>
              <a:rPr lang="fr-FR" sz="6200" dirty="0"/>
              <a:t> M. KELLER Christophe -  DDFPT</a:t>
            </a:r>
          </a:p>
          <a:p>
            <a:pPr>
              <a:buNone/>
            </a:pPr>
            <a:endParaRPr lang="fr-FR" sz="4300" dirty="0"/>
          </a:p>
          <a:p>
            <a:pPr>
              <a:buNone/>
            </a:pPr>
            <a:r>
              <a:rPr lang="en-US" sz="4300" dirty="0" err="1"/>
              <a:t>Réalisation</a:t>
            </a:r>
            <a:r>
              <a:rPr lang="en-US" sz="4300" dirty="0"/>
              <a:t> </a:t>
            </a:r>
            <a:r>
              <a:rPr lang="en-US" sz="4300" dirty="0" err="1"/>
              <a:t>gros</a:t>
            </a:r>
            <a:r>
              <a:rPr lang="en-US" sz="4300" dirty="0"/>
              <a:t> oeuvre : </a:t>
            </a:r>
            <a:r>
              <a:rPr lang="en-US" sz="4300" dirty="0" err="1"/>
              <a:t>Leonigi</a:t>
            </a:r>
            <a:r>
              <a:rPr lang="en-US" sz="4300" dirty="0"/>
              <a:t> AMODEO  - Angelo GAROFALO</a:t>
            </a:r>
            <a:endParaRPr lang="fr-FR" sz="4300" dirty="0"/>
          </a:p>
          <a:p>
            <a:pPr>
              <a:buNone/>
            </a:pPr>
            <a:r>
              <a:rPr lang="en-US" sz="4300" dirty="0" err="1"/>
              <a:t>Aménagement</a:t>
            </a:r>
            <a:r>
              <a:rPr lang="en-US" sz="4300" dirty="0"/>
              <a:t> – </a:t>
            </a:r>
            <a:r>
              <a:rPr lang="en-US" sz="4300" dirty="0" err="1"/>
              <a:t>finition</a:t>
            </a:r>
            <a:r>
              <a:rPr lang="en-US" sz="4300" dirty="0"/>
              <a:t> : Serge BARBOU - Didier THIRY</a:t>
            </a:r>
          </a:p>
          <a:p>
            <a:pPr>
              <a:buNone/>
            </a:pPr>
            <a:r>
              <a:rPr lang="en-US" sz="4300" dirty="0"/>
              <a:t>Structures </a:t>
            </a:r>
            <a:r>
              <a:rPr lang="en-US" sz="4300" dirty="0" err="1"/>
              <a:t>métalliques</a:t>
            </a:r>
            <a:r>
              <a:rPr lang="en-US" sz="4300" dirty="0"/>
              <a:t> : Francis ROBIN - </a:t>
            </a:r>
            <a:r>
              <a:rPr lang="en-US" sz="4300" dirty="0" err="1"/>
              <a:t>Innocenzo</a:t>
            </a:r>
            <a:r>
              <a:rPr lang="en-US" sz="4300" dirty="0"/>
              <a:t> SCHIAVONE</a:t>
            </a:r>
            <a:endParaRPr lang="fr-FR" sz="4300" dirty="0"/>
          </a:p>
          <a:p>
            <a:pPr>
              <a:buNone/>
            </a:pPr>
            <a:r>
              <a:rPr lang="en-US" sz="4300" dirty="0"/>
              <a:t>Construction </a:t>
            </a:r>
            <a:r>
              <a:rPr lang="en-US" sz="4300" dirty="0" err="1"/>
              <a:t>économie</a:t>
            </a:r>
            <a:r>
              <a:rPr lang="en-US" sz="4300" dirty="0"/>
              <a:t> : Fatima CHAMS DINE - </a:t>
            </a:r>
            <a:r>
              <a:rPr lang="en-US" sz="4300" dirty="0" err="1"/>
              <a:t>Stéphane</a:t>
            </a:r>
            <a:r>
              <a:rPr lang="en-US" sz="4300" dirty="0"/>
              <a:t> KIEFFER </a:t>
            </a:r>
          </a:p>
          <a:p>
            <a:pPr>
              <a:buNone/>
            </a:pPr>
            <a:endParaRPr lang="fr-FR" sz="3100" dirty="0"/>
          </a:p>
          <a:p>
            <a:pPr marL="29210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6200" u="sng" dirty="0" err="1"/>
              <a:t>Laxou</a:t>
            </a:r>
            <a:r>
              <a:rPr lang="en-US" sz="6200" u="sng" dirty="0"/>
              <a:t> : ( 2 </a:t>
            </a:r>
            <a:r>
              <a:rPr lang="en-US" sz="6200" u="sng" dirty="0" err="1"/>
              <a:t>bacs</a:t>
            </a:r>
            <a:r>
              <a:rPr lang="en-US" sz="6200" u="sng" dirty="0"/>
              <a:t> pro )  </a:t>
            </a:r>
            <a:r>
              <a:rPr lang="fr-FR" sz="6200" u="sng" dirty="0"/>
              <a:t>M. CRAVE Alain DDFPT</a:t>
            </a:r>
          </a:p>
          <a:p>
            <a:endParaRPr lang="fr-FR" dirty="0"/>
          </a:p>
          <a:p>
            <a:pPr lvl="0">
              <a:buNone/>
            </a:pPr>
            <a:r>
              <a:rPr lang="en-US" sz="4300" dirty="0" err="1"/>
              <a:t>Réalisation</a:t>
            </a:r>
            <a:r>
              <a:rPr lang="en-US" sz="4300" dirty="0"/>
              <a:t> </a:t>
            </a:r>
            <a:r>
              <a:rPr lang="en-US" sz="4300" dirty="0" err="1"/>
              <a:t>gros</a:t>
            </a:r>
            <a:r>
              <a:rPr lang="en-US" sz="4300" dirty="0"/>
              <a:t> oeuvre </a:t>
            </a:r>
            <a:r>
              <a:rPr lang="fr-FR" sz="4300" dirty="0"/>
              <a:t>Stéphane JUND </a:t>
            </a:r>
          </a:p>
          <a:p>
            <a:pPr lvl="0">
              <a:buNone/>
            </a:pPr>
            <a:r>
              <a:rPr lang="en-US" sz="4300" dirty="0" err="1"/>
              <a:t>Aménagement</a:t>
            </a:r>
            <a:r>
              <a:rPr lang="en-US" sz="4300" dirty="0"/>
              <a:t> – </a:t>
            </a:r>
            <a:r>
              <a:rPr lang="en-US" sz="4300" dirty="0" err="1"/>
              <a:t>finition</a:t>
            </a:r>
            <a:r>
              <a:rPr lang="en-US" sz="4300" dirty="0"/>
              <a:t> : </a:t>
            </a:r>
            <a:r>
              <a:rPr lang="fr-FR" sz="4300" dirty="0"/>
              <a:t>Mickael CHARPENTIER </a:t>
            </a:r>
          </a:p>
          <a:p>
            <a:pPr lvl="0">
              <a:buNone/>
            </a:pPr>
            <a:r>
              <a:rPr lang="en-US" sz="4300" dirty="0"/>
              <a:t>Construction </a:t>
            </a:r>
            <a:r>
              <a:rPr lang="en-US" sz="4300" dirty="0" err="1"/>
              <a:t>économie</a:t>
            </a:r>
            <a:r>
              <a:rPr lang="en-US" sz="4300" dirty="0"/>
              <a:t> :</a:t>
            </a:r>
            <a:r>
              <a:rPr lang="fr-FR" sz="4300" dirty="0"/>
              <a:t> Isabelle CHOJNACKI 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pPr marL="29210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6200" u="sng" dirty="0" err="1"/>
              <a:t>Raon</a:t>
            </a:r>
            <a:r>
              <a:rPr lang="fr-FR" sz="6200" u="sng" dirty="0"/>
              <a:t> l’étape :</a:t>
            </a:r>
            <a:r>
              <a:rPr lang="en-US" sz="6200" u="sng" dirty="0"/>
              <a:t> ( 3 </a:t>
            </a:r>
            <a:r>
              <a:rPr lang="en-US" sz="6200" u="sng" dirty="0" err="1"/>
              <a:t>bacs</a:t>
            </a:r>
            <a:r>
              <a:rPr lang="en-US" sz="6200" u="sng" dirty="0"/>
              <a:t> pro )</a:t>
            </a:r>
            <a:r>
              <a:rPr lang="fr-FR" sz="6200" u="sng" dirty="0"/>
              <a:t>  M. THILLARD Jean-Pierre - DDFPT</a:t>
            </a:r>
          </a:p>
          <a:p>
            <a:endParaRPr lang="fr-FR" dirty="0"/>
          </a:p>
          <a:p>
            <a:pPr>
              <a:buNone/>
            </a:pPr>
            <a:r>
              <a:rPr lang="en-US" sz="4300" dirty="0" err="1"/>
              <a:t>Réalisation</a:t>
            </a:r>
            <a:r>
              <a:rPr lang="en-US" sz="4300" dirty="0"/>
              <a:t> </a:t>
            </a:r>
            <a:r>
              <a:rPr lang="en-US" sz="4300" dirty="0" err="1"/>
              <a:t>gros</a:t>
            </a:r>
            <a:r>
              <a:rPr lang="en-US" sz="4300" dirty="0"/>
              <a:t> oeuvre : </a:t>
            </a:r>
            <a:r>
              <a:rPr lang="fr-FR" sz="4300" dirty="0"/>
              <a:t>Frédéric THIRION</a:t>
            </a:r>
          </a:p>
          <a:p>
            <a:pPr>
              <a:buNone/>
            </a:pPr>
            <a:r>
              <a:rPr lang="en-US" sz="4300" dirty="0" err="1"/>
              <a:t>Aménagement</a:t>
            </a:r>
            <a:r>
              <a:rPr lang="en-US" sz="4300" dirty="0"/>
              <a:t> – </a:t>
            </a:r>
            <a:r>
              <a:rPr lang="en-US" sz="4300" dirty="0" err="1"/>
              <a:t>finition</a:t>
            </a:r>
            <a:r>
              <a:rPr lang="en-US" sz="4300" dirty="0"/>
              <a:t>  : </a:t>
            </a:r>
            <a:r>
              <a:rPr lang="fr-FR" sz="4300" dirty="0"/>
              <a:t>Sylvie TAVERNE</a:t>
            </a:r>
          </a:p>
          <a:p>
            <a:pPr>
              <a:buNone/>
            </a:pPr>
            <a:r>
              <a:rPr lang="en-US" sz="4300" dirty="0"/>
              <a:t>Structures </a:t>
            </a:r>
            <a:r>
              <a:rPr lang="en-US" sz="4300" dirty="0" err="1"/>
              <a:t>métalliques</a:t>
            </a:r>
            <a:r>
              <a:rPr lang="en-US" sz="4300" dirty="0"/>
              <a:t> : </a:t>
            </a:r>
            <a:r>
              <a:rPr lang="fr-FR" sz="4300" dirty="0" err="1"/>
              <a:t>Abdelouahed</a:t>
            </a:r>
            <a:r>
              <a:rPr lang="fr-FR" sz="4300" dirty="0"/>
              <a:t>  SAOUD -</a:t>
            </a:r>
          </a:p>
          <a:p>
            <a:pPr>
              <a:buNone/>
            </a:pPr>
            <a:r>
              <a:rPr lang="en-US" sz="4300" dirty="0"/>
              <a:t>Construction </a:t>
            </a:r>
            <a:r>
              <a:rPr lang="en-US" sz="4300" dirty="0" err="1"/>
              <a:t>économie</a:t>
            </a:r>
            <a:r>
              <a:rPr lang="en-US" sz="4300" dirty="0"/>
              <a:t> :</a:t>
            </a:r>
            <a:r>
              <a:rPr lang="fr-FR" sz="4300" dirty="0"/>
              <a:t> Dominique ARIA </a:t>
            </a:r>
          </a:p>
          <a:p>
            <a:pPr>
              <a:buNone/>
            </a:pPr>
            <a:r>
              <a:rPr lang="fr-FR" dirty="0"/>
              <a:t>  </a:t>
            </a:r>
          </a:p>
          <a:p>
            <a:pPr marL="29210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6200" u="sng" dirty="0"/>
              <a:t>Lunéville : </a:t>
            </a:r>
            <a:r>
              <a:rPr lang="en-US" sz="6200" u="sng" dirty="0"/>
              <a:t>( 1 </a:t>
            </a:r>
            <a:r>
              <a:rPr lang="en-US" sz="6200" u="sng" dirty="0" err="1"/>
              <a:t>bac</a:t>
            </a:r>
            <a:r>
              <a:rPr lang="en-US" sz="6200" u="sng" dirty="0"/>
              <a:t> pro )  M. PETEL </a:t>
            </a:r>
            <a:r>
              <a:rPr lang="en-US" sz="6200" u="sng" dirty="0" err="1"/>
              <a:t>Stéphane</a:t>
            </a:r>
            <a:r>
              <a:rPr lang="en-US" sz="6200" u="sng" dirty="0"/>
              <a:t>- DDFPT</a:t>
            </a:r>
            <a:endParaRPr lang="fr-FR" sz="6200" u="sng" dirty="0"/>
          </a:p>
          <a:p>
            <a:endParaRPr lang="fr-FR" dirty="0"/>
          </a:p>
          <a:p>
            <a:pPr lvl="0">
              <a:buNone/>
            </a:pPr>
            <a:r>
              <a:rPr lang="en-US" sz="4300" dirty="0"/>
              <a:t>Structures </a:t>
            </a:r>
            <a:r>
              <a:rPr lang="en-US" sz="4300" dirty="0" err="1"/>
              <a:t>métalliques</a:t>
            </a:r>
            <a:r>
              <a:rPr lang="en-US" sz="4300" dirty="0"/>
              <a:t> : </a:t>
            </a:r>
            <a:r>
              <a:rPr lang="en-US" sz="4300" dirty="0" err="1"/>
              <a:t>Frédéric</a:t>
            </a:r>
            <a:r>
              <a:rPr lang="en-US" sz="4300" dirty="0"/>
              <a:t> ALLEGRINI -  Denis HENRY</a:t>
            </a:r>
            <a:endParaRPr lang="fr-FR" sz="4300" dirty="0" err="1"/>
          </a:p>
          <a:p>
            <a:pPr lvl="0">
              <a:buNone/>
            </a:pPr>
            <a:r>
              <a:rPr lang="en-US" sz="4300" dirty="0"/>
              <a:t>Construction  </a:t>
            </a:r>
            <a:r>
              <a:rPr lang="en-US" sz="4300" dirty="0" err="1"/>
              <a:t>mécanique</a:t>
            </a:r>
            <a:r>
              <a:rPr lang="en-US" sz="4300" dirty="0"/>
              <a:t> :</a:t>
            </a:r>
            <a:r>
              <a:rPr lang="fr-FR" sz="4300" dirty="0"/>
              <a:t> </a:t>
            </a:r>
            <a:r>
              <a:rPr lang="en-US" sz="4300" dirty="0"/>
              <a:t>Anthony RAYMOND </a:t>
            </a:r>
            <a:endParaRPr lang="fr-FR" sz="4300" dirty="0" err="1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Les 20% de non qualité dans le BTP représentent 30 milliards.</a:t>
            </a:r>
          </a:p>
          <a:p>
            <a:endParaRPr lang="fr-FR" i="1" dirty="0"/>
          </a:p>
          <a:p>
            <a:r>
              <a:rPr lang="fr-FR" i="1" dirty="0"/>
              <a:t>Décrochage en bac pro sur l’académie de Nancy Metz : </a:t>
            </a:r>
          </a:p>
          <a:p>
            <a:pPr lvl="1"/>
            <a:r>
              <a:rPr lang="fr-FR" i="1" dirty="0"/>
              <a:t>moyenne des 5 BCP concernés : 65/269 soit 25%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Contexte national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grpSp>
        <p:nvGrpSpPr>
          <p:cNvPr id="2" name="Espace réservé du contenu 4">
            <a:extLst>
              <a:ext uri="{FF2B5EF4-FFF2-40B4-BE49-F238E27FC236}">
                <a16:creationId xmlns:a16="http://schemas.microsoft.com/office/drawing/2014/main" xmlns="" id="{40C40604-A216-4871-B71C-FF33608168DA}"/>
              </a:ext>
            </a:extLst>
          </p:cNvPr>
          <p:cNvGrpSpPr>
            <a:grpSpLocks noGrp="1"/>
          </p:cNvGrpSpPr>
          <p:nvPr/>
        </p:nvGrpSpPr>
        <p:grpSpPr>
          <a:xfrm>
            <a:off x="457200" y="260648"/>
            <a:ext cx="8229600" cy="5911552"/>
            <a:chOff x="0" y="0"/>
            <a:chExt cx="6036945" cy="663067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33FEA17B-0E8F-4CC7-A962-BF8300EB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36945" cy="6630670"/>
            </a:xfrm>
            <a:prstGeom prst="rect">
              <a:avLst/>
            </a:prstGeom>
          </p:spPr>
        </p:pic>
        <p:sp>
          <p:nvSpPr>
            <p:cNvPr id="7" name="Zone de texte 25">
              <a:extLst>
                <a:ext uri="{FF2B5EF4-FFF2-40B4-BE49-F238E27FC236}">
                  <a16:creationId xmlns:a16="http://schemas.microsoft.com/office/drawing/2014/main" xmlns="" id="{E2978BFB-18B6-492C-AE01-7221E0239745}"/>
                </a:ext>
              </a:extLst>
            </p:cNvPr>
            <p:cNvSpPr txBox="1"/>
            <p:nvPr/>
          </p:nvSpPr>
          <p:spPr>
            <a:xfrm>
              <a:off x="121186" y="4252511"/>
              <a:ext cx="5838940" cy="67202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solidFill>
                    <a:prstClr val="black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05F87F-DAFD-FD4D-96BC-B51AF32B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Contexte national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71C56F0-7B76-064C-B5DA-408A59490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 Éléments de contexte: spécialités concernées, effectifs.</a:t>
            </a:r>
          </a:p>
          <a:p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0D2EEBA-AE3C-FB40-8BF5-73452247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21 mars 2019 - LAXOU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AB987E-1EAD-4F48-BBB6-A1B919FA37A8}"/>
              </a:ext>
            </a:extLst>
          </p:cNvPr>
          <p:cNvSpPr txBox="1"/>
          <p:nvPr/>
        </p:nvSpPr>
        <p:spPr>
          <a:xfrm>
            <a:off x="1187624" y="5117107"/>
            <a:ext cx="63390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>
                <a:latin typeface="Arial" charset="0"/>
                <a:cs typeface="Arial" charset="0"/>
              </a:rPr>
              <a:t>Répartition sur le territoire national</a:t>
            </a:r>
          </a:p>
          <a:p>
            <a:pPr>
              <a:spcAft>
                <a:spcPts val="0"/>
              </a:spcAft>
            </a:pPr>
            <a:r>
              <a:rPr lang="fr-FR" sz="1400" dirty="0">
                <a:latin typeface="Arial" charset="0"/>
                <a:cs typeface="Arial" charset="0"/>
              </a:rPr>
              <a:t>49% des établissements ont une spécialité de la famille, </a:t>
            </a:r>
          </a:p>
          <a:p>
            <a:pPr>
              <a:spcAft>
                <a:spcPts val="0"/>
              </a:spcAft>
            </a:pPr>
            <a:r>
              <a:rPr lang="fr-FR" sz="1400" dirty="0">
                <a:latin typeface="Arial" charset="0"/>
                <a:cs typeface="Arial" charset="0"/>
              </a:rPr>
              <a:t>34% en ont deux, </a:t>
            </a:r>
          </a:p>
          <a:p>
            <a:pPr>
              <a:spcAft>
                <a:spcPts val="0"/>
              </a:spcAft>
            </a:pPr>
            <a:r>
              <a:rPr lang="fr-FR" sz="1400" dirty="0">
                <a:latin typeface="Arial" charset="0"/>
                <a:cs typeface="Arial" charset="0"/>
              </a:rPr>
              <a:t>14% en ont 3,</a:t>
            </a:r>
          </a:p>
          <a:p>
            <a:pPr>
              <a:spcAft>
                <a:spcPts val="0"/>
              </a:spcAft>
            </a:pPr>
            <a:r>
              <a:rPr lang="fr-FR" sz="1400" dirty="0">
                <a:latin typeface="Arial" charset="0"/>
                <a:cs typeface="Arial" charset="0"/>
              </a:rPr>
              <a:t> 3% en ont 4.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7438DA28-6DB2-4F44-8F72-9B2B38C14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4793014"/>
              </p:ext>
            </p:extLst>
          </p:nvPr>
        </p:nvGraphicFramePr>
        <p:xfrm>
          <a:off x="1619672" y="2221593"/>
          <a:ext cx="5723483" cy="2770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3363">
                  <a:extLst>
                    <a:ext uri="{9D8B030D-6E8A-4147-A177-3AD203B41FA5}">
                      <a16:colId xmlns:a16="http://schemas.microsoft.com/office/drawing/2014/main" xmlns="" val="316055903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175304993"/>
                    </a:ext>
                  </a:extLst>
                </a:gridCol>
              </a:tblGrid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Spécialités BCP de la famille des métiers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Effectifs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3721822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Travaux Publics (TP)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5825215"/>
                  </a:ext>
                </a:extLst>
              </a:tr>
              <a:tr h="692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Technicien du Bâtiment : Organisation, Réalisation du Gros-Œuvre (TBORGO)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1200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624479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Aménagement Finition du Bâtiment (AFB)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1150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72593403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Ouvrages du Bâtiment : Métallerie (OBM)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540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837229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Menuiserie Aluminium-Verre (MAV)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460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6974598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Intervention du Patrimoine Bâti (3 options)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1839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9938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967</TotalTime>
  <Words>1931</Words>
  <Application>Microsoft Office PowerPoint</Application>
  <PresentationFormat>Affichage à l'écran (4:3)</PresentationFormat>
  <Paragraphs>402</Paragraphs>
  <Slides>43</Slides>
  <Notes>19</Notes>
  <HiddenSlides>1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Fonderie</vt:lpstr>
      <vt:lpstr>pages de contenus</vt:lpstr>
      <vt:lpstr>la classe de 2nde à famille de métiers de la construction durable, du bâtiment et des travaux publics </vt:lpstr>
      <vt:lpstr>sommaire</vt:lpstr>
      <vt:lpstr>   Contexte académique </vt:lpstr>
      <vt:lpstr>6 bacs pros concernés </vt:lpstr>
      <vt:lpstr>Lycées concernés</vt:lpstr>
      <vt:lpstr>Quelques données</vt:lpstr>
      <vt:lpstr>   Contexte national </vt:lpstr>
      <vt:lpstr>Diapositive 8</vt:lpstr>
      <vt:lpstr>Contexte national</vt:lpstr>
      <vt:lpstr>Passage d’une logique de filière vers une logique de parcours :  </vt:lpstr>
      <vt:lpstr>Notion de parcours</vt:lpstr>
      <vt:lpstr>Les enjeux de la famille des métiers :</vt:lpstr>
      <vt:lpstr>Les enjeux de la famille des métiers :</vt:lpstr>
      <vt:lpstr>Evolution en 2nde Bac Pro par famille de métiers</vt:lpstr>
      <vt:lpstr>Classe de seconde par famille de métiers</vt:lpstr>
      <vt:lpstr>Objectifs visés</vt:lpstr>
      <vt:lpstr>Famille des métiers de la construction durable, du bâtiment et des travaux publics</vt:lpstr>
      <vt:lpstr>Famille des métiers de la construction durable, du bâtiment et des travaux publics</vt:lpstr>
      <vt:lpstr>Famille des métiers de la construction durable, du bâtiment et des travaux publics</vt:lpstr>
      <vt:lpstr>Famille des métiers de la construction durable, du bâtiment et des travaux publics</vt:lpstr>
      <vt:lpstr>Prise en compte des enjeux de la famille dans la mise en œuvre des ressources</vt:lpstr>
      <vt:lpstr>Prise en compte des enjeux de la famille dans la mise en œuvre des ressources</vt:lpstr>
      <vt:lpstr>Démarche pédagogique préconisée</vt:lpstr>
      <vt:lpstr>Les démarches et pratiques pédagogiques à privilégier </vt:lpstr>
      <vt:lpstr>Plan de formation académique</vt:lpstr>
      <vt:lpstr>Travaux pédagogiques et organisationnels</vt:lpstr>
      <vt:lpstr>Analyse réflexive de chaque séquence : </vt:lpstr>
      <vt:lpstr>Travaux pédagogiques et organisationnels</vt:lpstr>
      <vt:lpstr>Travaux pédagogiques et organisationnels</vt:lpstr>
      <vt:lpstr>Travaux pédagogiques et organisationnels</vt:lpstr>
      <vt:lpstr>Travaux pédagogiques et organisationnels</vt:lpstr>
      <vt:lpstr>Travaux pédagogiques et organisationnels</vt:lpstr>
      <vt:lpstr>Formation BIM</vt:lpstr>
      <vt:lpstr>Formation BIM</vt:lpstr>
      <vt:lpstr>Ressources</vt:lpstr>
      <vt:lpstr>Poursuite …</vt:lpstr>
      <vt:lpstr>   Poursuites … </vt:lpstr>
      <vt:lpstr>Diapositive 38</vt:lpstr>
      <vt:lpstr>2 exemples de projet de construction</vt:lpstr>
      <vt:lpstr>Diapositive 40</vt:lpstr>
      <vt:lpstr>Diapositive 41</vt:lpstr>
      <vt:lpstr>Diapositive 42</vt:lpstr>
      <vt:lpstr>Diapositive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classe de 2nde à famille de métiers de la construction durable, du bâtiment et des travaux publics</dc:title>
  <dc:creator>DPeretti</dc:creator>
  <cp:lastModifiedBy>DPeretti</cp:lastModifiedBy>
  <cp:revision>49</cp:revision>
  <dcterms:created xsi:type="dcterms:W3CDTF">2019-03-13T10:35:31Z</dcterms:created>
  <dcterms:modified xsi:type="dcterms:W3CDTF">2019-03-21T09:49:08Z</dcterms:modified>
</cp:coreProperties>
</file>